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9" r:id="rId5"/>
    <p:sldId id="260" r:id="rId6"/>
    <p:sldId id="261" r:id="rId7"/>
    <p:sldId id="290" r:id="rId8"/>
    <p:sldId id="296" r:id="rId9"/>
    <p:sldId id="291" r:id="rId10"/>
    <p:sldId id="293" r:id="rId11"/>
    <p:sldId id="292" r:id="rId12"/>
    <p:sldId id="294" r:id="rId13"/>
    <p:sldId id="298" r:id="rId14"/>
    <p:sldId id="295" r:id="rId15"/>
    <p:sldId id="297" r:id="rId16"/>
    <p:sldId id="299" r:id="rId17"/>
    <p:sldId id="284" r:id="rId18"/>
    <p:sldId id="300" r:id="rId19"/>
    <p:sldId id="286" r:id="rId20"/>
  </p:sldIdLst>
  <p:sldSz cx="12192000" cy="6858000"/>
  <p:notesSz cx="12192000" cy="6858000"/>
  <p:defaultTextStyle>
    <a:defPPr>
      <a:defRPr lang="en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>
        <p:scale>
          <a:sx n="100" d="100"/>
          <a:sy n="100" d="100"/>
        </p:scale>
        <p:origin x="336" y="6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20B2D-61EF-5746-87AC-C46A316A143E}" type="datetimeFigureOut">
              <a:rPr lang="es-ES_tradnl" smtClean="0"/>
              <a:t>20/11/22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09DB-E3A5-7C45-9C6C-FABE45EA43C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6585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09DB-E3A5-7C45-9C6C-FABE45EA43C2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924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09DB-E3A5-7C45-9C6C-FABE45EA43C2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49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6F7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8"/>
                </a:lnTo>
                <a:lnTo>
                  <a:pt x="54589" y="25728"/>
                </a:lnTo>
                <a:lnTo>
                  <a:pt x="25725" y="54595"/>
                </a:lnTo>
                <a:lnTo>
                  <a:pt x="6797" y="91201"/>
                </a:lnTo>
                <a:lnTo>
                  <a:pt x="0" y="133350"/>
                </a:lnTo>
                <a:lnTo>
                  <a:pt x="6797" y="175498"/>
                </a:lnTo>
                <a:lnTo>
                  <a:pt x="25725" y="212104"/>
                </a:lnTo>
                <a:lnTo>
                  <a:pt x="54589" y="240971"/>
                </a:lnTo>
                <a:lnTo>
                  <a:pt x="91196" y="259901"/>
                </a:lnTo>
                <a:lnTo>
                  <a:pt x="133350" y="266700"/>
                </a:lnTo>
                <a:lnTo>
                  <a:pt x="175503" y="259901"/>
                </a:lnTo>
                <a:lnTo>
                  <a:pt x="212110" y="240971"/>
                </a:lnTo>
                <a:lnTo>
                  <a:pt x="240974" y="212104"/>
                </a:lnTo>
                <a:lnTo>
                  <a:pt x="259902" y="175498"/>
                </a:lnTo>
                <a:lnTo>
                  <a:pt x="266700" y="133350"/>
                </a:lnTo>
                <a:lnTo>
                  <a:pt x="259902" y="91201"/>
                </a:lnTo>
                <a:lnTo>
                  <a:pt x="240974" y="54595"/>
                </a:lnTo>
                <a:lnTo>
                  <a:pt x="212110" y="25728"/>
                </a:lnTo>
                <a:lnTo>
                  <a:pt x="175503" y="6798"/>
                </a:lnTo>
                <a:lnTo>
                  <a:pt x="133350" y="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2" y="2025395"/>
            <a:ext cx="7032588" cy="37719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71322" y="2006345"/>
            <a:ext cx="7404100" cy="3810000"/>
          </a:xfrm>
          <a:custGeom>
            <a:avLst/>
            <a:gdLst/>
            <a:ahLst/>
            <a:cxnLst/>
            <a:rect l="l" t="t" r="r" b="b"/>
            <a:pathLst>
              <a:path w="7404100" h="3810000">
                <a:moveTo>
                  <a:pt x="0" y="3810000"/>
                </a:moveTo>
                <a:lnTo>
                  <a:pt x="7403592" y="3810000"/>
                </a:lnTo>
                <a:lnTo>
                  <a:pt x="7403592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ln w="38100">
            <a:solidFill>
              <a:srgbClr val="0056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8"/>
                </a:lnTo>
                <a:lnTo>
                  <a:pt x="54589" y="25728"/>
                </a:lnTo>
                <a:lnTo>
                  <a:pt x="25725" y="54595"/>
                </a:lnTo>
                <a:lnTo>
                  <a:pt x="6797" y="91201"/>
                </a:lnTo>
                <a:lnTo>
                  <a:pt x="0" y="133350"/>
                </a:lnTo>
                <a:lnTo>
                  <a:pt x="6797" y="175498"/>
                </a:lnTo>
                <a:lnTo>
                  <a:pt x="25725" y="212104"/>
                </a:lnTo>
                <a:lnTo>
                  <a:pt x="54589" y="240971"/>
                </a:lnTo>
                <a:lnTo>
                  <a:pt x="91196" y="259901"/>
                </a:lnTo>
                <a:lnTo>
                  <a:pt x="133350" y="266700"/>
                </a:lnTo>
                <a:lnTo>
                  <a:pt x="175503" y="259901"/>
                </a:lnTo>
                <a:lnTo>
                  <a:pt x="212110" y="240971"/>
                </a:lnTo>
                <a:lnTo>
                  <a:pt x="240974" y="212104"/>
                </a:lnTo>
                <a:lnTo>
                  <a:pt x="259902" y="175498"/>
                </a:lnTo>
                <a:lnTo>
                  <a:pt x="266700" y="133350"/>
                </a:lnTo>
                <a:lnTo>
                  <a:pt x="259902" y="91201"/>
                </a:lnTo>
                <a:lnTo>
                  <a:pt x="240974" y="54595"/>
                </a:lnTo>
                <a:lnTo>
                  <a:pt x="212110" y="25728"/>
                </a:lnTo>
                <a:lnTo>
                  <a:pt x="175503" y="6798"/>
                </a:lnTo>
                <a:lnTo>
                  <a:pt x="133350" y="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683746" y="6314160"/>
            <a:ext cx="62865" cy="90805"/>
          </a:xfrm>
          <a:custGeom>
            <a:avLst/>
            <a:gdLst/>
            <a:ahLst/>
            <a:cxnLst/>
            <a:rect l="l" t="t" r="r" b="b"/>
            <a:pathLst>
              <a:path w="62865" h="90804">
                <a:moveTo>
                  <a:pt x="48132" y="67449"/>
                </a:moveTo>
                <a:lnTo>
                  <a:pt x="36956" y="67449"/>
                </a:lnTo>
                <a:lnTo>
                  <a:pt x="32003" y="90551"/>
                </a:lnTo>
                <a:lnTo>
                  <a:pt x="43179" y="90551"/>
                </a:lnTo>
                <a:lnTo>
                  <a:pt x="48132" y="67449"/>
                </a:lnTo>
                <a:close/>
              </a:path>
              <a:path w="62865" h="90804">
                <a:moveTo>
                  <a:pt x="62229" y="0"/>
                </a:moveTo>
                <a:lnTo>
                  <a:pt x="53085" y="0"/>
                </a:lnTo>
                <a:lnTo>
                  <a:pt x="2285" y="56388"/>
                </a:lnTo>
                <a:lnTo>
                  <a:pt x="0" y="67449"/>
                </a:lnTo>
                <a:lnTo>
                  <a:pt x="60832" y="67449"/>
                </a:lnTo>
                <a:lnTo>
                  <a:pt x="62864" y="57569"/>
                </a:lnTo>
                <a:lnTo>
                  <a:pt x="13080" y="57569"/>
                </a:lnTo>
                <a:lnTo>
                  <a:pt x="46862" y="19761"/>
                </a:lnTo>
                <a:lnTo>
                  <a:pt x="58088" y="19761"/>
                </a:lnTo>
                <a:lnTo>
                  <a:pt x="62229" y="0"/>
                </a:lnTo>
                <a:close/>
              </a:path>
              <a:path w="62865" h="90804">
                <a:moveTo>
                  <a:pt x="58088" y="19761"/>
                </a:moveTo>
                <a:lnTo>
                  <a:pt x="46862" y="19761"/>
                </a:lnTo>
                <a:lnTo>
                  <a:pt x="38988" y="57569"/>
                </a:lnTo>
                <a:lnTo>
                  <a:pt x="50164" y="57569"/>
                </a:lnTo>
                <a:lnTo>
                  <a:pt x="58088" y="19761"/>
                </a:lnTo>
                <a:close/>
              </a:path>
            </a:pathLst>
          </a:custGeom>
          <a:solidFill>
            <a:srgbClr val="00292D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6F7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D6F7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8"/>
                </a:lnTo>
                <a:lnTo>
                  <a:pt x="54589" y="25728"/>
                </a:lnTo>
                <a:lnTo>
                  <a:pt x="25725" y="54595"/>
                </a:lnTo>
                <a:lnTo>
                  <a:pt x="6797" y="91201"/>
                </a:lnTo>
                <a:lnTo>
                  <a:pt x="0" y="133350"/>
                </a:lnTo>
                <a:lnTo>
                  <a:pt x="6797" y="175498"/>
                </a:lnTo>
                <a:lnTo>
                  <a:pt x="25725" y="212104"/>
                </a:lnTo>
                <a:lnTo>
                  <a:pt x="54589" y="240971"/>
                </a:lnTo>
                <a:lnTo>
                  <a:pt x="91196" y="259901"/>
                </a:lnTo>
                <a:lnTo>
                  <a:pt x="133350" y="266700"/>
                </a:lnTo>
                <a:lnTo>
                  <a:pt x="175503" y="259901"/>
                </a:lnTo>
                <a:lnTo>
                  <a:pt x="212110" y="240971"/>
                </a:lnTo>
                <a:lnTo>
                  <a:pt x="240974" y="212104"/>
                </a:lnTo>
                <a:lnTo>
                  <a:pt x="259902" y="175498"/>
                </a:lnTo>
                <a:lnTo>
                  <a:pt x="266700" y="133350"/>
                </a:lnTo>
                <a:lnTo>
                  <a:pt x="259902" y="91201"/>
                </a:lnTo>
                <a:lnTo>
                  <a:pt x="240974" y="54595"/>
                </a:lnTo>
                <a:lnTo>
                  <a:pt x="212110" y="25728"/>
                </a:lnTo>
                <a:lnTo>
                  <a:pt x="175503" y="6798"/>
                </a:lnTo>
                <a:lnTo>
                  <a:pt x="133350" y="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219" y="212851"/>
            <a:ext cx="1121156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D6F7F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7128" y="1267155"/>
            <a:ext cx="10997742" cy="352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C9350DC-0F4B-9342-7DCC-81FAA423FFF3}"/>
              </a:ext>
            </a:extLst>
          </p:cNvPr>
          <p:cNvGrpSpPr/>
          <p:nvPr/>
        </p:nvGrpSpPr>
        <p:grpSpPr>
          <a:xfrm>
            <a:off x="-1" y="0"/>
            <a:ext cx="12192001" cy="7147822"/>
            <a:chOff x="-1" y="0"/>
            <a:chExt cx="12192001" cy="7147822"/>
          </a:xfrm>
        </p:grpSpPr>
        <p:pic>
          <p:nvPicPr>
            <p:cNvPr id="22" name="Picture 6" descr="First slide">
              <a:extLst>
                <a:ext uri="{FF2B5EF4-FFF2-40B4-BE49-F238E27FC236}">
                  <a16:creationId xmlns:a16="http://schemas.microsoft.com/office/drawing/2014/main" id="{77E757F4-C6D8-8D16-E03E-183FE7D380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99" t="4700" r="1"/>
            <a:stretch/>
          </p:blipFill>
          <p:spPr bwMode="auto">
            <a:xfrm>
              <a:off x="0" y="0"/>
              <a:ext cx="12192000" cy="714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D29216-0C23-07D4-49CA-DA44F8808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370" t="4771" r="4930" b="6135"/>
            <a:stretch/>
          </p:blipFill>
          <p:spPr>
            <a:xfrm>
              <a:off x="0" y="2873408"/>
              <a:ext cx="4351020" cy="345209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A87895-58F9-3DCB-CA2C-143D98023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08" t="4771" r="4930" b="6135"/>
            <a:stretch/>
          </p:blipFill>
          <p:spPr>
            <a:xfrm>
              <a:off x="-1" y="4236553"/>
              <a:ext cx="4817745" cy="2634492"/>
            </a:xfrm>
            <a:prstGeom prst="rect">
              <a:avLst/>
            </a:prstGeom>
          </p:spPr>
        </p:pic>
      </p:grpSp>
      <p:sp>
        <p:nvSpPr>
          <p:cNvPr id="3" name="object 3"/>
          <p:cNvSpPr/>
          <p:nvPr/>
        </p:nvSpPr>
        <p:spPr>
          <a:xfrm>
            <a:off x="0" y="28982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492" y="0"/>
                </a:moveTo>
                <a:lnTo>
                  <a:pt x="0" y="0"/>
                </a:lnTo>
                <a:lnTo>
                  <a:pt x="0" y="6858000"/>
                </a:lnTo>
                <a:lnTo>
                  <a:pt x="12191492" y="6858000"/>
                </a:lnTo>
                <a:lnTo>
                  <a:pt x="12191492" y="0"/>
                </a:lnTo>
                <a:close/>
              </a:path>
            </a:pathLst>
          </a:custGeom>
          <a:solidFill>
            <a:srgbClr val="00292D">
              <a:alpha val="497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4195" y="2004242"/>
            <a:ext cx="602361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09" dirty="0">
                <a:solidFill>
                  <a:srgbClr val="FFFFFF"/>
                </a:solidFill>
                <a:latin typeface="Trebuchet MS"/>
                <a:cs typeface="Trebuchet MS"/>
              </a:rPr>
              <a:t>MANUAL</a:t>
            </a:r>
            <a:r>
              <a:rPr sz="4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44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4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53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lang="es-ES" sz="4000" spc="535" dirty="0">
                <a:solidFill>
                  <a:srgbClr val="FFFFFF"/>
                </a:solidFill>
                <a:latin typeface="Trebuchet MS"/>
                <a:cs typeface="Trebuchet MS"/>
              </a:rPr>
              <a:t>UARIO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8723" y="2631978"/>
            <a:ext cx="6023610" cy="149374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75"/>
              </a:spcBef>
            </a:pPr>
            <a:r>
              <a:rPr sz="2400" b="1" spc="-235" dirty="0">
                <a:solidFill>
                  <a:srgbClr val="0C5361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200"/>
              </a:lnSpc>
              <a:spcBef>
                <a:spcPts val="35"/>
              </a:spcBef>
            </a:pPr>
            <a:r>
              <a:rPr lang="es-ES" sz="2800" b="1" spc="305" dirty="0">
                <a:solidFill>
                  <a:srgbClr val="FFFFFF"/>
                </a:solidFill>
                <a:latin typeface="Trebuchet MS"/>
                <a:cs typeface="Trebuchet MS"/>
              </a:rPr>
              <a:t>MONITOREO DE PROYECTOS TAMBO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46220" y="2886455"/>
            <a:ext cx="3779520" cy="0"/>
          </a:xfrm>
          <a:custGeom>
            <a:avLst/>
            <a:gdLst/>
            <a:ahLst/>
            <a:cxnLst/>
            <a:rect l="l" t="t" r="r" b="b"/>
            <a:pathLst>
              <a:path w="3779520">
                <a:moveTo>
                  <a:pt x="0" y="0"/>
                </a:moveTo>
                <a:lnTo>
                  <a:pt x="3779138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64629" y="6527131"/>
            <a:ext cx="4713021" cy="31995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s-ES" sz="1600" b="1" spc="25" dirty="0">
                <a:solidFill>
                  <a:srgbClr val="FFFFFF"/>
                </a:solidFill>
                <a:latin typeface="Trebuchet MS"/>
                <a:cs typeface="Trebuchet MS"/>
              </a:rPr>
              <a:t>Plataformas de Acción para la Inclusión Social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15756" y="5629655"/>
            <a:ext cx="3168650" cy="818515"/>
          </a:xfrm>
          <a:custGeom>
            <a:avLst/>
            <a:gdLst/>
            <a:ahLst/>
            <a:cxnLst/>
            <a:rect l="l" t="t" r="r" b="b"/>
            <a:pathLst>
              <a:path w="3168650" h="818514">
                <a:moveTo>
                  <a:pt x="2847467" y="0"/>
                </a:moveTo>
                <a:lnTo>
                  <a:pt x="320928" y="0"/>
                </a:lnTo>
                <a:lnTo>
                  <a:pt x="273493" y="3479"/>
                </a:lnTo>
                <a:lnTo>
                  <a:pt x="228223" y="13588"/>
                </a:lnTo>
                <a:lnTo>
                  <a:pt x="185612" y="29828"/>
                </a:lnTo>
                <a:lnTo>
                  <a:pt x="146158" y="51704"/>
                </a:lnTo>
                <a:lnTo>
                  <a:pt x="110356" y="78719"/>
                </a:lnTo>
                <a:lnTo>
                  <a:pt x="78702" y="110377"/>
                </a:lnTo>
                <a:lnTo>
                  <a:pt x="51691" y="146181"/>
                </a:lnTo>
                <a:lnTo>
                  <a:pt x="29820" y="185634"/>
                </a:lnTo>
                <a:lnTo>
                  <a:pt x="13583" y="228241"/>
                </a:lnTo>
                <a:lnTo>
                  <a:pt x="3478" y="273505"/>
                </a:lnTo>
                <a:lnTo>
                  <a:pt x="0" y="320929"/>
                </a:lnTo>
                <a:lnTo>
                  <a:pt x="0" y="497459"/>
                </a:lnTo>
                <a:lnTo>
                  <a:pt x="3478" y="544882"/>
                </a:lnTo>
                <a:lnTo>
                  <a:pt x="13583" y="590146"/>
                </a:lnTo>
                <a:lnTo>
                  <a:pt x="29820" y="632753"/>
                </a:lnTo>
                <a:lnTo>
                  <a:pt x="51691" y="672206"/>
                </a:lnTo>
                <a:lnTo>
                  <a:pt x="78702" y="708010"/>
                </a:lnTo>
                <a:lnTo>
                  <a:pt x="110356" y="739668"/>
                </a:lnTo>
                <a:lnTo>
                  <a:pt x="146158" y="766683"/>
                </a:lnTo>
                <a:lnTo>
                  <a:pt x="185612" y="788559"/>
                </a:lnTo>
                <a:lnTo>
                  <a:pt x="228223" y="804799"/>
                </a:lnTo>
                <a:lnTo>
                  <a:pt x="273493" y="814908"/>
                </a:lnTo>
                <a:lnTo>
                  <a:pt x="320928" y="818388"/>
                </a:lnTo>
                <a:lnTo>
                  <a:pt x="2847467" y="818388"/>
                </a:lnTo>
                <a:lnTo>
                  <a:pt x="2894902" y="814908"/>
                </a:lnTo>
                <a:lnTo>
                  <a:pt x="2940172" y="804799"/>
                </a:lnTo>
                <a:lnTo>
                  <a:pt x="2982783" y="788559"/>
                </a:lnTo>
                <a:lnTo>
                  <a:pt x="3022237" y="766683"/>
                </a:lnTo>
                <a:lnTo>
                  <a:pt x="3058039" y="739668"/>
                </a:lnTo>
                <a:lnTo>
                  <a:pt x="3089693" y="708010"/>
                </a:lnTo>
                <a:lnTo>
                  <a:pt x="3116704" y="672206"/>
                </a:lnTo>
                <a:lnTo>
                  <a:pt x="3138575" y="632753"/>
                </a:lnTo>
                <a:lnTo>
                  <a:pt x="3154812" y="590146"/>
                </a:lnTo>
                <a:lnTo>
                  <a:pt x="3164917" y="544882"/>
                </a:lnTo>
                <a:lnTo>
                  <a:pt x="3168396" y="497459"/>
                </a:lnTo>
                <a:lnTo>
                  <a:pt x="3168396" y="320929"/>
                </a:lnTo>
                <a:lnTo>
                  <a:pt x="3164917" y="273505"/>
                </a:lnTo>
                <a:lnTo>
                  <a:pt x="3154812" y="228241"/>
                </a:lnTo>
                <a:lnTo>
                  <a:pt x="3138575" y="185634"/>
                </a:lnTo>
                <a:lnTo>
                  <a:pt x="3116704" y="146181"/>
                </a:lnTo>
                <a:lnTo>
                  <a:pt x="3089693" y="110377"/>
                </a:lnTo>
                <a:lnTo>
                  <a:pt x="3058039" y="78719"/>
                </a:lnTo>
                <a:lnTo>
                  <a:pt x="3022237" y="51704"/>
                </a:lnTo>
                <a:lnTo>
                  <a:pt x="2982783" y="29828"/>
                </a:lnTo>
                <a:lnTo>
                  <a:pt x="2940172" y="13588"/>
                </a:lnTo>
                <a:lnTo>
                  <a:pt x="2894902" y="3479"/>
                </a:lnTo>
                <a:lnTo>
                  <a:pt x="2847467" y="0"/>
                </a:lnTo>
                <a:close/>
              </a:path>
            </a:pathLst>
          </a:custGeom>
          <a:solidFill>
            <a:srgbClr val="0F6F82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55989" y="5811113"/>
            <a:ext cx="24784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45" dirty="0">
                <a:solidFill>
                  <a:srgbClr val="D6F7FC"/>
                </a:solidFill>
                <a:latin typeface="Arial"/>
                <a:cs typeface="Arial"/>
              </a:rPr>
              <a:t>Usuario</a:t>
            </a:r>
            <a:r>
              <a:rPr sz="2500" b="1" spc="80" dirty="0">
                <a:solidFill>
                  <a:srgbClr val="D6F7FC"/>
                </a:solidFill>
                <a:latin typeface="Arial"/>
                <a:cs typeface="Arial"/>
              </a:rPr>
              <a:t> </a:t>
            </a:r>
            <a:r>
              <a:rPr sz="2500" b="1" spc="45" dirty="0">
                <a:solidFill>
                  <a:srgbClr val="D6F7FC"/>
                </a:solidFill>
                <a:latin typeface="Arial"/>
                <a:cs typeface="Arial"/>
              </a:rPr>
              <a:t>Interno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1028" name="Picture 4" descr="Programa Nacional PAIS : Construyendo Historias de Vida">
            <a:extLst>
              <a:ext uri="{FF2B5EF4-FFF2-40B4-BE49-F238E27FC236}">
                <a16:creationId xmlns:a16="http://schemas.microsoft.com/office/drawing/2014/main" id="{518CC3EF-425D-EA0B-44B2-04274B1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6" y="336814"/>
            <a:ext cx="2660612" cy="263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Get It On Google Play Logo Png Vector Royalty Free - Google Play And Apple  Store Icons Png | Full Size PNG Download | SeekPNG">
            <a:extLst>
              <a:ext uri="{FF2B5EF4-FFF2-40B4-BE49-F238E27FC236}">
                <a16:creationId xmlns:a16="http://schemas.microsoft.com/office/drawing/2014/main" id="{FDA92A8F-3C03-BDBA-3EBE-A27303B4C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8"/>
          <a:stretch/>
        </p:blipFill>
        <p:spPr bwMode="auto">
          <a:xfrm>
            <a:off x="127762" y="5695904"/>
            <a:ext cx="2743200" cy="4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A519DF-5C35-793F-9D8B-1037F16182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" b="79069"/>
          <a:stretch/>
        </p:blipFill>
        <p:spPr>
          <a:xfrm>
            <a:off x="13462" y="6096000"/>
            <a:ext cx="2971800" cy="1051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NUEVO MONITOREO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 en esta interfaz podrá registrar un monitoreo de un proyecto que esté asignado a su usuario para lo cual es necesario completar los campos del formulario.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874AFB7E-8CA4-AFE6-DE6E-7AB0B4A5556E}"/>
              </a:ext>
            </a:extLst>
          </p:cNvPr>
          <p:cNvSpPr txBox="1"/>
          <p:nvPr/>
        </p:nvSpPr>
        <p:spPr>
          <a:xfrm>
            <a:off x="685800" y="2514600"/>
            <a:ext cx="42672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registrar un nuevo monitoreo se requiere completar todos los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campos requeridos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los cuales puedes ser identificados mediante la marcación con asterisco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(*).</a:t>
            </a: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 &gt; NUEVO MONITOREO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4A90-74E7-5013-DBE7-E2E36298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46" y="543685"/>
            <a:ext cx="2866569" cy="99466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5513815" y="111752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40157-C943-AD82-1E45-D6784D21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34" y="1502529"/>
            <a:ext cx="2238979" cy="4745871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8839200" y="2495068"/>
            <a:ext cx="2610927" cy="3143731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3916606-5EB3-CFA8-EED8-11EC47BEE5C7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>
          <a:xfrm rot="10800000" flipV="1">
            <a:off x="8458200" y="4066934"/>
            <a:ext cx="381000" cy="996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E47BB49-58DB-87EB-AA2A-8CDC980A7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653" y="3426542"/>
            <a:ext cx="1807547" cy="1282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6CA035-199A-8E7B-305A-4251FEF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263" y="3189006"/>
            <a:ext cx="1742846" cy="1755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5D6733D-E39F-288A-7389-84CC562205E5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rot="10800000">
            <a:off x="6289109" y="4066934"/>
            <a:ext cx="361544" cy="997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15">
            <a:extLst>
              <a:ext uri="{FF2B5EF4-FFF2-40B4-BE49-F238E27FC236}">
                <a16:creationId xmlns:a16="http://schemas.microsoft.com/office/drawing/2014/main" id="{C6F06F35-8B02-6938-215B-FB29653B0378}"/>
              </a:ext>
            </a:extLst>
          </p:cNvPr>
          <p:cNvSpPr txBox="1"/>
          <p:nvPr/>
        </p:nvSpPr>
        <p:spPr>
          <a:xfrm>
            <a:off x="668526" y="3258999"/>
            <a:ext cx="3689694" cy="30700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El aplicativo también permite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adjuntar archivos multimedia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desde el formulario correspondientes al proyecto previamente seleccionado.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El formulario también cuenta con 2 botones las cuales tienen las siguientes acciones: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205740" marR="17145" indent="-171450" algn="just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BOTON GRABAR: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Guardar el monitoreo en la base de datos local.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-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BOTON ENVIAR: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Enviar el monitoreo a la base de datos central siempre y cuando el monitoreo cumpla con el estado POR ENVIAR para ello se requiere que todos los campos requeridos sean completados.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ejecutar esta acción se requiere un acceso a internet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(</a:t>
            </a:r>
            <a:r>
              <a:rPr lang="es-ES" sz="1200" b="1" spc="90" dirty="0" err="1">
                <a:solidFill>
                  <a:srgbClr val="63B1C1"/>
                </a:solidFill>
                <a:latin typeface="Trebuchet MS"/>
              </a:rPr>
              <a:t>OnLine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).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0867B0C-BF44-917B-6206-2A9886E5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0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VISUALIZAR DETALLES DEL PROYECTO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en esta interfaz podrá visualizar todos los datos del proyecto seleccionado.</a:t>
            </a: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 &gt; VISUALIZAR PROYECTO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4A90-74E7-5013-DBE7-E2E36298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46" y="543685"/>
            <a:ext cx="2866569" cy="99466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5967568" y="111752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90AE628-C362-B618-D207-863777BB2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70" y="1809773"/>
            <a:ext cx="2238980" cy="474587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3131550" y="2802312"/>
            <a:ext cx="2610927" cy="3753334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72" name="Title 12">
            <a:extLst>
              <a:ext uri="{FF2B5EF4-FFF2-40B4-BE49-F238E27FC236}">
                <a16:creationId xmlns:a16="http://schemas.microsoft.com/office/drawing/2014/main" id="{914B5440-320C-30AB-3F0E-CD39ACA9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929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ENVIAR MONITOREOS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 en esta interfaz se mostrará la lista de todos los monitoreos del proyecto seleccionado que tenga el estado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“POR ENVIAR”.</a:t>
            </a:r>
            <a:endParaRPr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 &gt; ENVIAR MONITOREO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4A90-74E7-5013-DBE7-E2E36298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46" y="543685"/>
            <a:ext cx="2866569" cy="99466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6424768" y="111752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5D6733D-E39F-288A-7389-84CC562205E5}"/>
              </a:ext>
            </a:extLst>
          </p:cNvPr>
          <p:cNvCxnSpPr>
            <a:cxnSpLocks/>
            <a:stCxn id="22" idx="1"/>
            <a:endCxn id="39" idx="1"/>
          </p:cNvCxnSpPr>
          <p:nvPr/>
        </p:nvCxnSpPr>
        <p:spPr>
          <a:xfrm rot="10800000" flipV="1">
            <a:off x="5936735" y="3963629"/>
            <a:ext cx="809372" cy="1011682"/>
          </a:xfrm>
          <a:prstGeom prst="bentConnector3">
            <a:avLst>
              <a:gd name="adj1" fmla="val 128244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15">
            <a:extLst>
              <a:ext uri="{FF2B5EF4-FFF2-40B4-BE49-F238E27FC236}">
                <a16:creationId xmlns:a16="http://schemas.microsoft.com/office/drawing/2014/main" id="{C6F06F35-8B02-6938-215B-FB29653B0378}"/>
              </a:ext>
            </a:extLst>
          </p:cNvPr>
          <p:cNvSpPr txBox="1"/>
          <p:nvPr/>
        </p:nvSpPr>
        <p:spPr>
          <a:xfrm>
            <a:off x="668526" y="2590800"/>
            <a:ext cx="3689694" cy="3077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El aplicativo permite listar y enviar todos los registros de monitoreos asociados al proyecto seleccionado cuyo estado sean POR ENVIAR.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También permite 2 tipos de envíos las cuales son: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205740" marR="17145" indent="-171450" algn="just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ENVÍO INDIVIDUAL: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</a:rPr>
              <a:t>Envía el registro de monitoreo seleccionado de manera individual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205740" marR="17145" indent="-171450" algn="just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ENVÍO MASIVO: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</a:rPr>
              <a:t>Envía todos los registro de monitoreos de manera masiva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ejecutar estas acciones se requiere un acceso a internet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(</a:t>
            </a:r>
            <a:r>
              <a:rPr lang="es-ES" sz="1200" b="1" spc="90" dirty="0" err="1">
                <a:solidFill>
                  <a:srgbClr val="63B1C1"/>
                </a:solidFill>
                <a:latin typeface="Trebuchet MS"/>
              </a:rPr>
              <a:t>OnLine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).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53F34-40B5-A17A-D65D-F6D1D7739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20" y="1502528"/>
            <a:ext cx="2238980" cy="4745872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10584179" y="5486400"/>
            <a:ext cx="769621" cy="842670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3916606-5EB3-CFA8-EED8-11EC47BEE5C7}"/>
              </a:ext>
            </a:extLst>
          </p:cNvPr>
          <p:cNvCxnSpPr>
            <a:cxnSpLocks/>
            <a:stCxn id="32" idx="1"/>
            <a:endCxn id="22" idx="3"/>
          </p:cNvCxnSpPr>
          <p:nvPr/>
        </p:nvCxnSpPr>
        <p:spPr>
          <a:xfrm rot="10800000">
            <a:off x="8634111" y="3963629"/>
            <a:ext cx="1950068" cy="1944106"/>
          </a:xfrm>
          <a:prstGeom prst="bentConnector3">
            <a:avLst>
              <a:gd name="adj1" fmla="val 88824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E927FB2-901B-DA35-6E96-9D19C716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107" y="3429000"/>
            <a:ext cx="1888004" cy="1069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55CE40-AACC-D64E-73B5-BD8869415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35" y="4678979"/>
            <a:ext cx="2697376" cy="592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74FA475-ED63-AD1A-D2EF-36F37344F797}"/>
              </a:ext>
            </a:extLst>
          </p:cNvPr>
          <p:cNvSpPr/>
          <p:nvPr/>
        </p:nvSpPr>
        <p:spPr>
          <a:xfrm>
            <a:off x="10584179" y="2707323"/>
            <a:ext cx="769621" cy="569277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F505436-B8DC-FDC9-4495-D43ACDB17804}"/>
              </a:ext>
            </a:extLst>
          </p:cNvPr>
          <p:cNvCxnSpPr>
            <a:cxnSpLocks/>
            <a:stCxn id="43" idx="0"/>
            <a:endCxn id="22" idx="3"/>
          </p:cNvCxnSpPr>
          <p:nvPr/>
        </p:nvCxnSpPr>
        <p:spPr>
          <a:xfrm rot="16200000" flipH="1" flipV="1">
            <a:off x="9173398" y="2168036"/>
            <a:ext cx="1256306" cy="2334879"/>
          </a:xfrm>
          <a:prstGeom prst="bentConnector4">
            <a:avLst>
              <a:gd name="adj1" fmla="val -18196"/>
              <a:gd name="adj2" fmla="val 87297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FB73702-099C-397F-7CE0-F9733FE5E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422" y="3431059"/>
            <a:ext cx="685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7C63EF1-D9E4-6F1A-234F-DC6BBE525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422" y="4287932"/>
            <a:ext cx="687378" cy="68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Title 12">
            <a:extLst>
              <a:ext uri="{FF2B5EF4-FFF2-40B4-BE49-F238E27FC236}">
                <a16:creationId xmlns:a16="http://schemas.microsoft.com/office/drawing/2014/main" id="{63DACD2D-EF4B-3627-DB57-FBD1C7C5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718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667471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LISTA DE MONITOREOS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</a:rPr>
              <a:t>en esta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interfaz se mostrará la lista de todos los monitoreos asociados al proyecto seleccionado.</a:t>
            </a:r>
            <a:endParaRPr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 &gt; LISTA DE MONITOREOS</a:t>
            </a:r>
            <a:endParaRPr lang="en-US" sz="20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13906-2D1E-F850-5CC6-DD5787086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20" y="1502528"/>
            <a:ext cx="2238980" cy="47458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9957C0-0D58-CD17-A5B7-C5F20BAB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209800"/>
            <a:ext cx="2846816" cy="153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C57578-7135-C612-B6AE-1725796FDC4D}"/>
              </a:ext>
            </a:extLst>
          </p:cNvPr>
          <p:cNvSpPr/>
          <p:nvPr/>
        </p:nvSpPr>
        <p:spPr>
          <a:xfrm>
            <a:off x="8976359" y="4536218"/>
            <a:ext cx="2381953" cy="1102582"/>
          </a:xfrm>
          <a:prstGeom prst="roundRect">
            <a:avLst/>
          </a:prstGeom>
          <a:noFill/>
          <a:ln w="41275" cap="rnd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A8EBD2A-7774-485A-E89B-9B5E336AA009}"/>
              </a:ext>
            </a:extLst>
          </p:cNvPr>
          <p:cNvCxnSpPr>
            <a:cxnSpLocks/>
            <a:stCxn id="17" idx="2"/>
            <a:endCxn id="38" idx="3"/>
          </p:cNvCxnSpPr>
          <p:nvPr/>
        </p:nvCxnSpPr>
        <p:spPr>
          <a:xfrm rot="5400000" flipH="1">
            <a:off x="5427423" y="3136599"/>
            <a:ext cx="410769" cy="1359616"/>
          </a:xfrm>
          <a:prstGeom prst="bentConnector4">
            <a:avLst>
              <a:gd name="adj1" fmla="val -31716"/>
              <a:gd name="adj2" fmla="val 57966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145C4B1-D9B0-E5A1-B7F3-59E91CE16FC1}"/>
              </a:ext>
            </a:extLst>
          </p:cNvPr>
          <p:cNvCxnSpPr>
            <a:cxnSpLocks/>
            <a:stCxn id="3" idx="3"/>
            <a:endCxn id="2" idx="0"/>
          </p:cNvCxnSpPr>
          <p:nvPr/>
        </p:nvCxnSpPr>
        <p:spPr>
          <a:xfrm flipH="1" flipV="1">
            <a:off x="7472239" y="2209800"/>
            <a:ext cx="3886073" cy="2877709"/>
          </a:xfrm>
          <a:prstGeom prst="bentConnector4">
            <a:avLst>
              <a:gd name="adj1" fmla="val -5883"/>
              <a:gd name="adj2" fmla="val 116486"/>
            </a:avLst>
          </a:prstGeom>
          <a:ln w="41275" cap="rnd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92937E-6A1F-CC7E-F14F-0BB185D58256}"/>
              </a:ext>
            </a:extLst>
          </p:cNvPr>
          <p:cNvSpPr/>
          <p:nvPr/>
        </p:nvSpPr>
        <p:spPr>
          <a:xfrm>
            <a:off x="6096000" y="3300235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A4C41C-A5B8-9631-7C35-7A3C8B7261E1}"/>
              </a:ext>
            </a:extLst>
          </p:cNvPr>
          <p:cNvSpPr/>
          <p:nvPr/>
        </p:nvSpPr>
        <p:spPr>
          <a:xfrm>
            <a:off x="6562265" y="3300235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973D1DA-3EA7-FD7F-E7BC-01DC267A9A97}"/>
              </a:ext>
            </a:extLst>
          </p:cNvPr>
          <p:cNvSpPr/>
          <p:nvPr/>
        </p:nvSpPr>
        <p:spPr>
          <a:xfrm>
            <a:off x="7028756" y="3300235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EA3E5B-3473-EE42-9286-5008BDAC4D9F}"/>
              </a:ext>
            </a:extLst>
          </p:cNvPr>
          <p:cNvSpPr/>
          <p:nvPr/>
        </p:nvSpPr>
        <p:spPr>
          <a:xfrm>
            <a:off x="8482168" y="2710925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27AF85-CB52-4FC4-C015-76AA92F1F31E}"/>
              </a:ext>
            </a:extLst>
          </p:cNvPr>
          <p:cNvCxnSpPr>
            <a:cxnSpLocks/>
            <a:stCxn id="20" idx="2"/>
            <a:endCxn id="42" idx="3"/>
          </p:cNvCxnSpPr>
          <p:nvPr/>
        </p:nvCxnSpPr>
        <p:spPr>
          <a:xfrm rot="5400000">
            <a:off x="5555113" y="2829550"/>
            <a:ext cx="2540741" cy="3746602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51742C6-95CF-0D9F-A22C-50E67FED87C9}"/>
              </a:ext>
            </a:extLst>
          </p:cNvPr>
          <p:cNvCxnSpPr>
            <a:cxnSpLocks/>
            <a:stCxn id="18" idx="2"/>
            <a:endCxn id="40" idx="3"/>
          </p:cNvCxnSpPr>
          <p:nvPr/>
        </p:nvCxnSpPr>
        <p:spPr>
          <a:xfrm rot="5400000">
            <a:off x="5719743" y="3254639"/>
            <a:ext cx="291987" cy="1826290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0A4C464-43ED-4817-9AE9-A20A6172ABFB}"/>
              </a:ext>
            </a:extLst>
          </p:cNvPr>
          <p:cNvCxnSpPr>
            <a:cxnSpLocks/>
            <a:stCxn id="19" idx="2"/>
            <a:endCxn id="41" idx="3"/>
          </p:cNvCxnSpPr>
          <p:nvPr/>
        </p:nvCxnSpPr>
        <p:spPr>
          <a:xfrm rot="5400000">
            <a:off x="5529464" y="3444509"/>
            <a:ext cx="1138626" cy="2293190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A81A732-42D9-6FF7-4D28-A0F97F1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46" y="543685"/>
            <a:ext cx="2866569" cy="994665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F64BE37-7785-F6A7-57B0-6DD52B03AC99}"/>
              </a:ext>
            </a:extLst>
          </p:cNvPr>
          <p:cNvSpPr/>
          <p:nvPr/>
        </p:nvSpPr>
        <p:spPr>
          <a:xfrm>
            <a:off x="7900237" y="524178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8445D346-B33D-EE16-904C-B455A38E1F4F}"/>
              </a:ext>
            </a:extLst>
          </p:cNvPr>
          <p:cNvSpPr txBox="1"/>
          <p:nvPr/>
        </p:nvSpPr>
        <p:spPr>
          <a:xfrm>
            <a:off x="685800" y="3259644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EDITAR MONITOREO: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podrá modificar los registros del formulario de monitoreo.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0ABFFC11-32BF-6E9F-4626-1F23F3DD3B9C}"/>
              </a:ext>
            </a:extLst>
          </p:cNvPr>
          <p:cNvSpPr txBox="1"/>
          <p:nvPr/>
        </p:nvSpPr>
        <p:spPr>
          <a:xfrm>
            <a:off x="685391" y="3962400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VISUALIZAR MONITOREO 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podrá visualizar los registros del formulario de monitoreo.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1" name="object 15">
            <a:extLst>
              <a:ext uri="{FF2B5EF4-FFF2-40B4-BE49-F238E27FC236}">
                <a16:creationId xmlns:a16="http://schemas.microsoft.com/office/drawing/2014/main" id="{A1E873FD-EC42-06FE-B610-82D203F21734}"/>
              </a:ext>
            </a:extLst>
          </p:cNvPr>
          <p:cNvSpPr txBox="1"/>
          <p:nvPr/>
        </p:nvSpPr>
        <p:spPr>
          <a:xfrm>
            <a:off x="684982" y="4724400"/>
            <a:ext cx="4267200" cy="872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ELIMINAR MONITOREO: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se podrá eliminar los registros del formulario de monitoreo siempre y cuando el estado del monitoreo sea diferente al estado ENVIADO.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79ECCBA4-4364-7326-4B90-7A0F8E251800}"/>
              </a:ext>
            </a:extLst>
          </p:cNvPr>
          <p:cNvSpPr txBox="1"/>
          <p:nvPr/>
        </p:nvSpPr>
        <p:spPr>
          <a:xfrm>
            <a:off x="684982" y="5621844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ENVIAR MONITOREO: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e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</a:rPr>
              <a:t>nviara el registro de monitoreo seleccionado de manera individual a la base de datos central (Nube)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9" name="object 15">
            <a:extLst>
              <a:ext uri="{FF2B5EF4-FFF2-40B4-BE49-F238E27FC236}">
                <a16:creationId xmlns:a16="http://schemas.microsoft.com/office/drawing/2014/main" id="{C2FED89B-07CE-120E-B60E-67C5A7D838BF}"/>
              </a:ext>
            </a:extLst>
          </p:cNvPr>
          <p:cNvSpPr txBox="1"/>
          <p:nvPr/>
        </p:nvSpPr>
        <p:spPr>
          <a:xfrm>
            <a:off x="678336" y="2319302"/>
            <a:ext cx="4267201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Considerar que las opciones detalladas a continuación se habilitan dependiendo el estado del monitoreo. </a:t>
            </a:r>
          </a:p>
          <a:p>
            <a:pPr marL="34290" marR="17145" algn="just">
              <a:spcBef>
                <a:spcPts val="100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[INCOMPLETO, POR ENVIAR, ENVIADO]</a:t>
            </a:r>
          </a:p>
        </p:txBody>
      </p:sp>
      <p:sp>
        <p:nvSpPr>
          <p:cNvPr id="56" name="Title 12">
            <a:extLst>
              <a:ext uri="{FF2B5EF4-FFF2-40B4-BE49-F238E27FC236}">
                <a16:creationId xmlns:a16="http://schemas.microsoft.com/office/drawing/2014/main" id="{AFBC1EC4-FCE6-9297-8993-38D3CCB8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1532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LISTA DE MONITOREOS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</a:rPr>
              <a:t>en esta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interfaz se mostrará la lista de todos los monitoreos asociados al proyecto seleccionado.</a:t>
            </a:r>
            <a:endParaRPr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 &gt; LISTA DE MONITOREOS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4A90-74E7-5013-DBE7-E2E36298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46" y="543685"/>
            <a:ext cx="2866569" cy="99466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7900237" y="524178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5D6733D-E39F-288A-7389-84CC562205E5}"/>
              </a:ext>
            </a:extLst>
          </p:cNvPr>
          <p:cNvCxnSpPr>
            <a:cxnSpLocks/>
            <a:stCxn id="22" idx="1"/>
            <a:endCxn id="39" idx="1"/>
          </p:cNvCxnSpPr>
          <p:nvPr/>
        </p:nvCxnSpPr>
        <p:spPr>
          <a:xfrm rot="10800000" flipV="1">
            <a:off x="5936735" y="3963629"/>
            <a:ext cx="809372" cy="1011682"/>
          </a:xfrm>
          <a:prstGeom prst="bentConnector3">
            <a:avLst>
              <a:gd name="adj1" fmla="val 128244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15">
            <a:extLst>
              <a:ext uri="{FF2B5EF4-FFF2-40B4-BE49-F238E27FC236}">
                <a16:creationId xmlns:a16="http://schemas.microsoft.com/office/drawing/2014/main" id="{C6F06F35-8B02-6938-215B-FB29653B0378}"/>
              </a:ext>
            </a:extLst>
          </p:cNvPr>
          <p:cNvSpPr txBox="1"/>
          <p:nvPr/>
        </p:nvSpPr>
        <p:spPr>
          <a:xfrm>
            <a:off x="668526" y="2590800"/>
            <a:ext cx="3689694" cy="2931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El aplicativo permite listar y enviar todos los registros de monitoreos asociados al proyecto seleccionado.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También permite el de envíos de los registros a la base de datos central (Nube):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-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ENVÍO INDIVIDUAL: 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</a:rPr>
              <a:t>Envía el registro de monitoreo seleccionado de manera individual siempre y cuando el monitoreo tenga el estado “POR ENVIAR”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ejecutar estas acciones se requiere un acceso a internet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(</a:t>
            </a:r>
            <a:r>
              <a:rPr lang="es-ES" sz="1200" b="1" spc="90" dirty="0" err="1">
                <a:solidFill>
                  <a:srgbClr val="63B1C1"/>
                </a:solidFill>
                <a:latin typeface="Trebuchet MS"/>
              </a:rPr>
              <a:t>OnLine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).</a:t>
            </a: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927FB2-901B-DA35-6E96-9D19C716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07" y="3429000"/>
            <a:ext cx="1888004" cy="1069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55CE40-AACC-D64E-73B5-BD886941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735" y="4678979"/>
            <a:ext cx="2697376" cy="592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FB73702-099C-397F-7CE0-F9733FE5E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22" y="3620729"/>
            <a:ext cx="685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13906-2D1E-F850-5CC6-DD5787086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20" y="1502528"/>
            <a:ext cx="2238980" cy="4745872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10591800" y="4724400"/>
            <a:ext cx="762000" cy="609600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3916606-5EB3-CFA8-EED8-11EC47BEE5C7}"/>
              </a:ext>
            </a:extLst>
          </p:cNvPr>
          <p:cNvCxnSpPr>
            <a:cxnSpLocks/>
            <a:stCxn id="32" idx="2"/>
            <a:endCxn id="22" idx="3"/>
          </p:cNvCxnSpPr>
          <p:nvPr/>
        </p:nvCxnSpPr>
        <p:spPr>
          <a:xfrm rot="5400000" flipH="1">
            <a:off x="9118270" y="3479471"/>
            <a:ext cx="1370371" cy="2338689"/>
          </a:xfrm>
          <a:prstGeom prst="bentConnector4">
            <a:avLst>
              <a:gd name="adj1" fmla="val -16682"/>
              <a:gd name="adj2" fmla="val 85894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4B122888-3168-8285-CEE6-6D0C009B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2311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MENÚ LISTA DE MONITOREOS POR ENVIAR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 en esta interfaz se mostrará la lista de todos los monitoreos cuyo estado sea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“POR ENVIAR”.</a:t>
            </a:r>
            <a:endParaRPr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6" y="1282064"/>
            <a:ext cx="54274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 &gt; LISTAR MONITOREOS POR ENVIAR</a:t>
            </a:r>
            <a:endParaRPr sz="2000" dirty="0">
              <a:latin typeface="Trebuchet MS"/>
              <a:cs typeface="Trebuchet MS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5D6733D-E39F-288A-7389-84CC562205E5}"/>
              </a:ext>
            </a:extLst>
          </p:cNvPr>
          <p:cNvCxnSpPr>
            <a:cxnSpLocks/>
            <a:stCxn id="22" idx="1"/>
            <a:endCxn id="39" idx="1"/>
          </p:cNvCxnSpPr>
          <p:nvPr/>
        </p:nvCxnSpPr>
        <p:spPr>
          <a:xfrm rot="10800000" flipV="1">
            <a:off x="5936735" y="3963629"/>
            <a:ext cx="809372" cy="1011682"/>
          </a:xfrm>
          <a:prstGeom prst="bentConnector3">
            <a:avLst>
              <a:gd name="adj1" fmla="val 128244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15">
            <a:extLst>
              <a:ext uri="{FF2B5EF4-FFF2-40B4-BE49-F238E27FC236}">
                <a16:creationId xmlns:a16="http://schemas.microsoft.com/office/drawing/2014/main" id="{C6F06F35-8B02-6938-215B-FB29653B0378}"/>
              </a:ext>
            </a:extLst>
          </p:cNvPr>
          <p:cNvSpPr txBox="1"/>
          <p:nvPr/>
        </p:nvSpPr>
        <p:spPr>
          <a:xfrm>
            <a:off x="668526" y="2590800"/>
            <a:ext cx="3689694" cy="3077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El aplicativo permite listar y enviar todos los registros de monitoreos asociados al proyecto seleccionado cuyo estado sean POR ENVIAR.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También permite 2 tipos de envíos las cuales son: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205740" marR="17145" indent="-171450" algn="just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ENVÍO INDIVIDUAL: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</a:rPr>
              <a:t>Envía el registro de monitoreo seleccionado de manera individual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205740" marR="17145" indent="-171450" algn="just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ENVÍO MASIVO: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</a:rPr>
              <a:t>Envía todos los registro de monitoreos de manera masiva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ejecutar estas acciones se requiere un acceso a internet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(</a:t>
            </a:r>
            <a:r>
              <a:rPr lang="es-ES" sz="1200" b="1" spc="90" dirty="0" err="1">
                <a:solidFill>
                  <a:srgbClr val="63B1C1"/>
                </a:solidFill>
                <a:latin typeface="Trebuchet MS"/>
              </a:rPr>
              <a:t>OnLine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).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927FB2-901B-DA35-6E96-9D19C716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107" y="3429000"/>
            <a:ext cx="1888004" cy="1069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55CE40-AACC-D64E-73B5-BD886941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35" y="4678979"/>
            <a:ext cx="2697376" cy="592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FB73702-099C-397F-7CE0-F9733FE5E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22" y="3431059"/>
            <a:ext cx="685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7C63EF1-D9E4-6F1A-234F-DC6BBE525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22" y="4287932"/>
            <a:ext cx="687378" cy="68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573F8-D841-1971-8550-888037060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20" y="1503596"/>
            <a:ext cx="2238980" cy="474587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74FA475-ED63-AD1A-D2EF-36F37344F797}"/>
              </a:ext>
            </a:extLst>
          </p:cNvPr>
          <p:cNvSpPr/>
          <p:nvPr/>
        </p:nvSpPr>
        <p:spPr>
          <a:xfrm>
            <a:off x="10584179" y="2707323"/>
            <a:ext cx="769621" cy="569277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F505436-B8DC-FDC9-4495-D43ACDB17804}"/>
              </a:ext>
            </a:extLst>
          </p:cNvPr>
          <p:cNvCxnSpPr>
            <a:cxnSpLocks/>
            <a:stCxn id="43" idx="0"/>
            <a:endCxn id="22" idx="3"/>
          </p:cNvCxnSpPr>
          <p:nvPr/>
        </p:nvCxnSpPr>
        <p:spPr>
          <a:xfrm rot="16200000" flipH="1" flipV="1">
            <a:off x="9173398" y="2168036"/>
            <a:ext cx="1256306" cy="2334879"/>
          </a:xfrm>
          <a:prstGeom prst="bentConnector4">
            <a:avLst>
              <a:gd name="adj1" fmla="val -21327"/>
              <a:gd name="adj2" fmla="val 87297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10584179" y="5486400"/>
            <a:ext cx="769621" cy="381000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3916606-5EB3-CFA8-EED8-11EC47BEE5C7}"/>
              </a:ext>
            </a:extLst>
          </p:cNvPr>
          <p:cNvCxnSpPr>
            <a:cxnSpLocks/>
            <a:stCxn id="32" idx="1"/>
            <a:endCxn id="22" idx="3"/>
          </p:cNvCxnSpPr>
          <p:nvPr/>
        </p:nvCxnSpPr>
        <p:spPr>
          <a:xfrm rot="10800000">
            <a:off x="8634111" y="3963630"/>
            <a:ext cx="1950068" cy="1713271"/>
          </a:xfrm>
          <a:prstGeom prst="bentConnector3">
            <a:avLst>
              <a:gd name="adj1" fmla="val 9084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BB3E8BD-DFAC-78D1-FEAD-D20C3BE252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" t="-309" r="3415"/>
          <a:stretch/>
        </p:blipFill>
        <p:spPr>
          <a:xfrm>
            <a:off x="6019800" y="1118755"/>
            <a:ext cx="2614311" cy="55450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7086600" y="990600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26" name="Title 12">
            <a:extLst>
              <a:ext uri="{FF2B5EF4-FFF2-40B4-BE49-F238E27FC236}">
                <a16:creationId xmlns:a16="http://schemas.microsoft.com/office/drawing/2014/main" id="{1A0A79EA-C727-6327-13EA-96DE438C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133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7" y="1796225"/>
            <a:ext cx="751291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Al ingresar a la opción Perfil de Usuario, podrá visualizar lo siguiente:</a:t>
            </a:r>
            <a:endParaRPr lang="es-ES"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C6F06F35-8B02-6938-215B-FB29653B0378}"/>
              </a:ext>
            </a:extLst>
          </p:cNvPr>
          <p:cNvSpPr txBox="1"/>
          <p:nvPr/>
        </p:nvSpPr>
        <p:spPr>
          <a:xfrm>
            <a:off x="668526" y="2590800"/>
            <a:ext cx="368969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Información personal como apellidos, nombres,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Código de usuario.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B3E8BD-DFAC-78D1-FEAD-D20C3BE25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" t="-309" r="3415"/>
          <a:stretch/>
        </p:blipFill>
        <p:spPr>
          <a:xfrm>
            <a:off x="6019800" y="1118755"/>
            <a:ext cx="2614311" cy="55450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7872568" y="990600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E23B19ED-CDB0-7C4B-1E12-532FD3CABA55}"/>
              </a:ext>
            </a:extLst>
          </p:cNvPr>
          <p:cNvSpPr txBox="1"/>
          <p:nvPr/>
        </p:nvSpPr>
        <p:spPr>
          <a:xfrm>
            <a:off x="668526" y="1282064"/>
            <a:ext cx="54274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ES"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Perfil del usuario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580BA-C8FD-D259-32B2-60C6A5347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43" y="1724446"/>
            <a:ext cx="2250314" cy="476989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746B1-9729-BF53-416C-D235B0C558DC}"/>
              </a:ext>
            </a:extLst>
          </p:cNvPr>
          <p:cNvSpPr/>
          <p:nvPr/>
        </p:nvSpPr>
        <p:spPr>
          <a:xfrm>
            <a:off x="4706558" y="4038600"/>
            <a:ext cx="2514599" cy="1069258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931CDB51-14E5-CE47-A86F-959D313B6AD7}"/>
              </a:ext>
            </a:extLst>
          </p:cNvPr>
          <p:cNvSpPr txBox="1"/>
          <p:nvPr/>
        </p:nvSpPr>
        <p:spPr>
          <a:xfrm>
            <a:off x="7861140" y="4114800"/>
            <a:ext cx="234966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Visualización del manual de usuario del aplicativo.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EE3F06E-982B-C448-2299-45E41B886778}"/>
              </a:ext>
            </a:extLst>
          </p:cNvPr>
          <p:cNvSpPr txBox="1"/>
          <p:nvPr/>
        </p:nvSpPr>
        <p:spPr>
          <a:xfrm>
            <a:off x="659298" y="3674398"/>
            <a:ext cx="2534079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Configuración en la cual podrá modificar sus credenciales.</a:t>
            </a: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FD982BD-A1E4-30DB-2857-A9B56BF44691}"/>
              </a:ext>
            </a:extLst>
          </p:cNvPr>
          <p:cNvSpPr txBox="1"/>
          <p:nvPr/>
        </p:nvSpPr>
        <p:spPr>
          <a:xfrm>
            <a:off x="7872568" y="5259209"/>
            <a:ext cx="3689694" cy="379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Salir del aplicativo </a:t>
            </a:r>
            <a:r>
              <a:rPr lang="es-ES" sz="1200" b="1" spc="-20" dirty="0">
                <a:solidFill>
                  <a:srgbClr val="63B1C1"/>
                </a:solidFill>
                <a:latin typeface="Trebuchet MS"/>
              </a:rPr>
              <a:t>(Cerrar sesión).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4ADBE1D-DBF2-79C8-2214-28FE062FF018}"/>
              </a:ext>
            </a:extLst>
          </p:cNvPr>
          <p:cNvCxnSpPr>
            <a:cxnSpLocks/>
            <a:endCxn id="44" idx="3"/>
          </p:cNvCxnSpPr>
          <p:nvPr/>
        </p:nvCxnSpPr>
        <p:spPr>
          <a:xfrm rot="10800000">
            <a:off x="4358220" y="2772902"/>
            <a:ext cx="1280580" cy="960899"/>
          </a:xfrm>
          <a:prstGeom prst="bentConnector3">
            <a:avLst>
              <a:gd name="adj1" fmla="val 62285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0D11772-063C-C716-160A-157DAE3804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49555" y="4205336"/>
            <a:ext cx="1505851" cy="671463"/>
          </a:xfrm>
          <a:prstGeom prst="bentConnector3">
            <a:avLst>
              <a:gd name="adj1" fmla="val 61753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F32EE5-B844-98AE-ADDC-E48561EA3C1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858000" y="4290489"/>
            <a:ext cx="1003140" cy="357711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22CFD503-8864-7FD5-30D8-15F1B945D3E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69428" y="4953000"/>
            <a:ext cx="1003140" cy="496005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BFF4BA8-AC2F-0052-55B5-8DECD333B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" b="41615"/>
          <a:stretch/>
        </p:blipFill>
        <p:spPr>
          <a:xfrm>
            <a:off x="668526" y="4038600"/>
            <a:ext cx="2524851" cy="2819400"/>
          </a:xfrm>
          <a:prstGeom prst="rect">
            <a:avLst/>
          </a:prstGeom>
        </p:spPr>
      </p:pic>
      <p:sp>
        <p:nvSpPr>
          <p:cNvPr id="62" name="Title 12">
            <a:extLst>
              <a:ext uri="{FF2B5EF4-FFF2-40B4-BE49-F238E27FC236}">
                <a16:creationId xmlns:a16="http://schemas.microsoft.com/office/drawing/2014/main" id="{3F7C258A-80A5-39DC-C80E-696E670E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5668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50900" y="550874"/>
            <a:ext cx="1536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90" dirty="0">
                <a:solidFill>
                  <a:srgbClr val="0F6F82"/>
                </a:solidFill>
                <a:latin typeface="Trebuchet MS"/>
                <a:cs typeface="Trebuchet MS"/>
              </a:rPr>
              <a:t>REP</a:t>
            </a:r>
            <a:r>
              <a:rPr sz="2200" b="1" spc="215" dirty="0">
                <a:solidFill>
                  <a:srgbClr val="0F6F82"/>
                </a:solidFill>
                <a:latin typeface="Trebuchet MS"/>
                <a:cs typeface="Trebuchet MS"/>
              </a:rPr>
              <a:t>O</a:t>
            </a:r>
            <a:r>
              <a:rPr sz="2200" b="1" spc="5" dirty="0">
                <a:solidFill>
                  <a:srgbClr val="0F6F82"/>
                </a:solidFill>
                <a:latin typeface="Trebuchet MS"/>
                <a:cs typeface="Trebuchet MS"/>
              </a:rPr>
              <a:t>R</a:t>
            </a:r>
            <a:r>
              <a:rPr sz="2200" b="1" spc="185" dirty="0">
                <a:solidFill>
                  <a:srgbClr val="0F6F82"/>
                </a:solidFill>
                <a:latin typeface="Trebuchet MS"/>
                <a:cs typeface="Trebuchet MS"/>
              </a:rPr>
              <a:t>TES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1" name="object 11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8FA521-61EB-DC92-4F68-780916B6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590022"/>
            <a:ext cx="2286087" cy="48457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E417E9-5460-6B98-71EF-87D67064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13" y="1590022"/>
            <a:ext cx="2286087" cy="4845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0E78B-5E23-EA03-B522-05CF21A8C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13" y="1590021"/>
            <a:ext cx="2286087" cy="48457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26DF1-DDE8-D704-F0EC-E35F2FB26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4419600"/>
            <a:ext cx="609600" cy="60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F136FE4-2294-3510-7F4D-8117017F5C76}"/>
              </a:ext>
            </a:extLst>
          </p:cNvPr>
          <p:cNvSpPr/>
          <p:nvPr/>
        </p:nvSpPr>
        <p:spPr>
          <a:xfrm>
            <a:off x="7949636" y="5729533"/>
            <a:ext cx="832364" cy="442667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E843C48-EE8E-AC47-3CF7-8BA1A999960C}"/>
              </a:ext>
            </a:extLst>
          </p:cNvPr>
          <p:cNvCxnSpPr>
            <a:cxnSpLocks/>
            <a:stCxn id="27" idx="3"/>
            <a:endCxn id="26" idx="2"/>
          </p:cNvCxnSpPr>
          <p:nvPr/>
        </p:nvCxnSpPr>
        <p:spPr>
          <a:xfrm flipV="1">
            <a:off x="8782000" y="5029200"/>
            <a:ext cx="209600" cy="921667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0D1EBC-8270-F36D-7619-3966901C2B1D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8940598" y="4063886"/>
            <a:ext cx="406717" cy="304713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2FF71ED-2607-A2D5-BD02-27A5DC693AF8}"/>
              </a:ext>
            </a:extLst>
          </p:cNvPr>
          <p:cNvSpPr/>
          <p:nvPr/>
        </p:nvSpPr>
        <p:spPr>
          <a:xfrm>
            <a:off x="4648199" y="4800600"/>
            <a:ext cx="1371687" cy="304800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4E556B1-AEAB-B5E5-8348-74C724A62FDF}"/>
              </a:ext>
            </a:extLst>
          </p:cNvPr>
          <p:cNvCxnSpPr>
            <a:cxnSpLocks/>
            <a:stCxn id="34" idx="3"/>
            <a:endCxn id="21" idx="1"/>
          </p:cNvCxnSpPr>
          <p:nvPr/>
        </p:nvCxnSpPr>
        <p:spPr>
          <a:xfrm flipV="1">
            <a:off x="6019886" y="4012884"/>
            <a:ext cx="380827" cy="940116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15">
            <a:extLst>
              <a:ext uri="{FF2B5EF4-FFF2-40B4-BE49-F238E27FC236}">
                <a16:creationId xmlns:a16="http://schemas.microsoft.com/office/drawing/2014/main" id="{D8A20B48-9F35-47FF-3141-8B480776E4ED}"/>
              </a:ext>
            </a:extLst>
          </p:cNvPr>
          <p:cNvSpPr txBox="1"/>
          <p:nvPr/>
        </p:nvSpPr>
        <p:spPr>
          <a:xfrm>
            <a:off x="687020" y="1422199"/>
            <a:ext cx="75129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Al ingresar a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REPORTES</a:t>
            </a: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, se  podrá visualizar todas los proyectos asociados a su usuario en modo de reporte.</a:t>
            </a:r>
            <a:endParaRPr lang="es-ES" sz="1200" b="1" spc="90" dirty="0">
              <a:solidFill>
                <a:srgbClr val="63B1C1"/>
              </a:solidFill>
              <a:latin typeface="Trebuchet MS"/>
            </a:endParaRPr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45D4092C-7DB0-4050-E999-5B60B01EFB70}"/>
              </a:ext>
            </a:extLst>
          </p:cNvPr>
          <p:cNvSpPr txBox="1"/>
          <p:nvPr/>
        </p:nvSpPr>
        <p:spPr>
          <a:xfrm>
            <a:off x="685800" y="2514600"/>
            <a:ext cx="2667174" cy="3049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Reporte General, donde podrá visualizar la lista de todos los proyectos asociados a su usuario.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Además, podrá realizar la previsualización del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</a:rPr>
              <a:t>reporte en formato PDF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la cual esta conformado por los siguientes campos: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CUI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DEPARTAMENTO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PROVINCIA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DISTRITO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CC.PP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AVANCE FÍSICO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ESTADO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48" name="Title 12">
            <a:extLst>
              <a:ext uri="{FF2B5EF4-FFF2-40B4-BE49-F238E27FC236}">
                <a16:creationId xmlns:a16="http://schemas.microsoft.com/office/drawing/2014/main" id="{662BD579-5C5F-342C-ED38-35BE735B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48A414-C67D-AF5F-C7A6-16A29ECF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82" y="1524000"/>
            <a:ext cx="1915043" cy="40592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1" name="object 11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Title 12">
            <a:extLst>
              <a:ext uri="{FF2B5EF4-FFF2-40B4-BE49-F238E27FC236}">
                <a16:creationId xmlns:a16="http://schemas.microsoft.com/office/drawing/2014/main" id="{662BD579-5C5F-342C-ED38-35BE735B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CBE07-98B3-0D9A-660C-CC9AE717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24001"/>
            <a:ext cx="1915043" cy="405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34B16-27C1-E86F-8377-21C24B2C8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82" y="858202"/>
            <a:ext cx="2423125" cy="5136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79D6B1-606A-09DE-FB80-AFF942465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57" y="863283"/>
            <a:ext cx="2423125" cy="5136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FE00BE-FC91-7F24-B13A-3D8295633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41" y="101600"/>
            <a:ext cx="2971800" cy="629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" descr="Get It On Google Play Logo Png Vector Royalty Free - Google Play And Apple  Store Icons Png | Full Size PNG Download | SeekPNG">
            <a:extLst>
              <a:ext uri="{FF2B5EF4-FFF2-40B4-BE49-F238E27FC236}">
                <a16:creationId xmlns:a16="http://schemas.microsoft.com/office/drawing/2014/main" id="{661D6E1A-400E-EE32-F2D2-23AD10EB4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8"/>
          <a:stretch/>
        </p:blipFill>
        <p:spPr bwMode="auto">
          <a:xfrm>
            <a:off x="5334541" y="6399976"/>
            <a:ext cx="2743200" cy="4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rograma Nacional PAIS : Construyendo Historias de Vida">
            <a:extLst>
              <a:ext uri="{FF2B5EF4-FFF2-40B4-BE49-F238E27FC236}">
                <a16:creationId xmlns:a16="http://schemas.microsoft.com/office/drawing/2014/main" id="{FDD02C56-88E8-3A47-E101-69686461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48" y="96571"/>
            <a:ext cx="1519988" cy="1503629"/>
          </a:xfrm>
          <a:prstGeom prst="rect">
            <a:avLst/>
          </a:prstGeom>
          <a:ln>
            <a:noFill/>
          </a:ln>
          <a:effectLst>
            <a:outerShdw blurRad="55544" dist="12700" dir="3000000" algn="tl" rotWithShape="0">
              <a:srgbClr val="333333">
                <a:alpha val="7660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Ministerio de Desarrollo e Inclusión Social (Perú) | Logopedia | Fandom">
            <a:extLst>
              <a:ext uri="{FF2B5EF4-FFF2-40B4-BE49-F238E27FC236}">
                <a16:creationId xmlns:a16="http://schemas.microsoft.com/office/drawing/2014/main" id="{667DD8F6-9BB8-66CE-6930-2EA6CEAD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3091"/>
            <a:ext cx="2516845" cy="490588"/>
          </a:xfrm>
          <a:prstGeom prst="rect">
            <a:avLst/>
          </a:prstGeom>
          <a:ln>
            <a:noFill/>
          </a:ln>
          <a:effectLst>
            <a:outerShdw blurRad="55544" dist="12700" dir="3000000" algn="tl" rotWithShape="0">
              <a:srgbClr val="333333">
                <a:alpha val="7660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11396"/>
              <a:ext cx="12192000" cy="2546985"/>
            </a:xfrm>
            <a:custGeom>
              <a:avLst/>
              <a:gdLst/>
              <a:ahLst/>
              <a:cxnLst/>
              <a:rect l="l" t="t" r="r" b="b"/>
              <a:pathLst>
                <a:path w="12192000" h="2546984">
                  <a:moveTo>
                    <a:pt x="0" y="2546603"/>
                  </a:moveTo>
                  <a:lnTo>
                    <a:pt x="12191492" y="2546603"/>
                  </a:lnTo>
                  <a:lnTo>
                    <a:pt x="12191492" y="0"/>
                  </a:lnTo>
                  <a:lnTo>
                    <a:pt x="0" y="0"/>
                  </a:lnTo>
                  <a:lnTo>
                    <a:pt x="0" y="2546603"/>
                  </a:lnTo>
                  <a:close/>
                </a:path>
              </a:pathLst>
            </a:custGeom>
            <a:solidFill>
              <a:srgbClr val="00292D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2192000" cy="2546985"/>
          </a:xfrm>
          <a:custGeom>
            <a:avLst/>
            <a:gdLst/>
            <a:ahLst/>
            <a:cxnLst/>
            <a:rect l="l" t="t" r="r" b="b"/>
            <a:pathLst>
              <a:path w="12192000" h="2546985">
                <a:moveTo>
                  <a:pt x="0" y="2546604"/>
                </a:moveTo>
                <a:lnTo>
                  <a:pt x="12191492" y="2546604"/>
                </a:lnTo>
                <a:lnTo>
                  <a:pt x="12191492" y="0"/>
                </a:lnTo>
                <a:lnTo>
                  <a:pt x="0" y="0"/>
                </a:lnTo>
                <a:lnTo>
                  <a:pt x="0" y="2546604"/>
                </a:lnTo>
                <a:close/>
              </a:path>
            </a:pathLst>
          </a:custGeom>
          <a:solidFill>
            <a:srgbClr val="00292D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" y="2545716"/>
            <a:ext cx="6065520" cy="1765300"/>
          </a:xfrm>
          <a:custGeom>
            <a:avLst/>
            <a:gdLst/>
            <a:ahLst/>
            <a:cxnLst/>
            <a:rect l="l" t="t" r="r" b="b"/>
            <a:pathLst>
              <a:path w="6065520" h="1765300">
                <a:moveTo>
                  <a:pt x="0" y="1764792"/>
                </a:moveTo>
                <a:lnTo>
                  <a:pt x="6065520" y="1764792"/>
                </a:lnTo>
                <a:lnTo>
                  <a:pt x="6065520" y="0"/>
                </a:lnTo>
                <a:lnTo>
                  <a:pt x="0" y="0"/>
                </a:lnTo>
                <a:lnTo>
                  <a:pt x="0" y="1764792"/>
                </a:lnTo>
                <a:close/>
              </a:path>
            </a:pathLst>
          </a:custGeom>
          <a:solidFill>
            <a:srgbClr val="0F6F8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1328" y="6327457"/>
            <a:ext cx="86360" cy="64617"/>
          </a:xfrm>
          <a:prstGeom prst="rect">
            <a:avLst/>
          </a:prstGeom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id="{36DD2481-E94A-5643-9586-9CDBFC0F8848}"/>
              </a:ext>
            </a:extLst>
          </p:cNvPr>
          <p:cNvSpPr/>
          <p:nvPr/>
        </p:nvSpPr>
        <p:spPr>
          <a:xfrm>
            <a:off x="6126479" y="2545716"/>
            <a:ext cx="6065520" cy="1765300"/>
          </a:xfrm>
          <a:custGeom>
            <a:avLst/>
            <a:gdLst/>
            <a:ahLst/>
            <a:cxnLst/>
            <a:rect l="l" t="t" r="r" b="b"/>
            <a:pathLst>
              <a:path w="6065520" h="1765300">
                <a:moveTo>
                  <a:pt x="0" y="1764792"/>
                </a:moveTo>
                <a:lnTo>
                  <a:pt x="6065520" y="1764792"/>
                </a:lnTo>
                <a:lnTo>
                  <a:pt x="6065520" y="0"/>
                </a:lnTo>
                <a:lnTo>
                  <a:pt x="0" y="0"/>
                </a:lnTo>
                <a:lnTo>
                  <a:pt x="0" y="1764792"/>
                </a:lnTo>
                <a:close/>
              </a:path>
            </a:pathLst>
          </a:custGeom>
          <a:solidFill>
            <a:srgbClr val="0F6F8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Picture 4" descr="Programa Nacional PAIS : Construyendo Historias de Vida">
            <a:extLst>
              <a:ext uri="{FF2B5EF4-FFF2-40B4-BE49-F238E27FC236}">
                <a16:creationId xmlns:a16="http://schemas.microsoft.com/office/drawing/2014/main" id="{F5CEC5D0-1AD7-0D1E-9BC4-534CDCC9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38" y="2113012"/>
            <a:ext cx="2660612" cy="263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66700" y="133350"/>
                </a:moveTo>
                <a:lnTo>
                  <a:pt x="259892" y="91211"/>
                </a:lnTo>
                <a:lnTo>
                  <a:pt x="240969" y="54597"/>
                </a:lnTo>
                <a:lnTo>
                  <a:pt x="212102" y="25730"/>
                </a:lnTo>
                <a:lnTo>
                  <a:pt x="175501" y="6807"/>
                </a:lnTo>
                <a:lnTo>
                  <a:pt x="133350" y="0"/>
                </a:lnTo>
                <a:lnTo>
                  <a:pt x="91186" y="6807"/>
                </a:lnTo>
                <a:lnTo>
                  <a:pt x="54584" y="25730"/>
                </a:lnTo>
                <a:lnTo>
                  <a:pt x="25717" y="54597"/>
                </a:lnTo>
                <a:lnTo>
                  <a:pt x="6794" y="91211"/>
                </a:lnTo>
                <a:lnTo>
                  <a:pt x="0" y="133350"/>
                </a:lnTo>
                <a:lnTo>
                  <a:pt x="6794" y="175501"/>
                </a:lnTo>
                <a:lnTo>
                  <a:pt x="25717" y="212115"/>
                </a:lnTo>
                <a:lnTo>
                  <a:pt x="54584" y="240982"/>
                </a:lnTo>
                <a:lnTo>
                  <a:pt x="91186" y="259905"/>
                </a:lnTo>
                <a:lnTo>
                  <a:pt x="133350" y="266700"/>
                </a:lnTo>
                <a:lnTo>
                  <a:pt x="175501" y="259905"/>
                </a:lnTo>
                <a:lnTo>
                  <a:pt x="212102" y="240982"/>
                </a:lnTo>
                <a:lnTo>
                  <a:pt x="240969" y="212115"/>
                </a:lnTo>
                <a:lnTo>
                  <a:pt x="259892" y="175501"/>
                </a:lnTo>
                <a:lnTo>
                  <a:pt x="266700" y="13335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1225" y="671829"/>
            <a:ext cx="1062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40" dirty="0">
                <a:solidFill>
                  <a:srgbClr val="0F6F82"/>
                </a:solidFill>
                <a:latin typeface="Trebuchet MS"/>
                <a:cs typeface="Trebuchet MS"/>
              </a:rPr>
              <a:t>INDICE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340" y="1123188"/>
            <a:ext cx="3563620" cy="0"/>
          </a:xfrm>
          <a:custGeom>
            <a:avLst/>
            <a:gdLst/>
            <a:ahLst/>
            <a:cxnLst/>
            <a:rect l="l" t="t" r="r" b="b"/>
            <a:pathLst>
              <a:path w="3563620">
                <a:moveTo>
                  <a:pt x="0" y="0"/>
                </a:moveTo>
                <a:lnTo>
                  <a:pt x="3563112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8" name="object 8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000" b="1" spc="45" dirty="0">
                <a:solidFill>
                  <a:srgbClr val="D6F7FC"/>
                </a:solidFill>
                <a:latin typeface="Arial"/>
                <a:ea typeface="+mj-ea"/>
                <a:cs typeface="Arial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8958" y="1322578"/>
            <a:ext cx="9587230" cy="38395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975" algn="just">
              <a:lnSpc>
                <a:spcPct val="135300"/>
              </a:lnSpc>
              <a:spcBef>
                <a:spcPts val="100"/>
              </a:spcBef>
            </a:pPr>
            <a:r>
              <a:rPr sz="1300" b="1" u="sng" spc="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 action="ppaction://hlinksldjump"/>
              </a:rPr>
              <a:t>INICIO</a:t>
            </a:r>
            <a:r>
              <a:rPr sz="1300" b="1" spc="145" dirty="0">
                <a:latin typeface="Trebuchet MS"/>
                <a:cs typeface="Trebuchet MS"/>
              </a:rPr>
              <a:t> </a:t>
            </a:r>
            <a:r>
              <a:rPr sz="1400" b="1" spc="330" dirty="0">
                <a:solidFill>
                  <a:srgbClr val="0F6F82"/>
                </a:solidFill>
                <a:latin typeface="Trebuchet MS"/>
                <a:cs typeface="Trebuchet MS"/>
              </a:rPr>
              <a:t>……………………..……………………………………………………………………………………………………….. </a:t>
            </a:r>
            <a:r>
              <a:rPr sz="1500" b="1" spc="-55" dirty="0">
                <a:solidFill>
                  <a:srgbClr val="EB7116"/>
                </a:solidFill>
                <a:latin typeface="Trebuchet MS"/>
                <a:cs typeface="Trebuchet MS"/>
              </a:rPr>
              <a:t>3 </a:t>
            </a:r>
            <a:r>
              <a:rPr sz="1500" b="1" spc="-50" dirty="0">
                <a:solidFill>
                  <a:srgbClr val="EB7116"/>
                </a:solidFill>
                <a:latin typeface="Trebuchet MS"/>
                <a:cs typeface="Trebuchet MS"/>
              </a:rPr>
              <a:t> </a:t>
            </a:r>
            <a:r>
              <a:rPr sz="1300" b="1" u="sng" spc="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A</a:t>
            </a:r>
            <a:r>
              <a:rPr sz="1300" b="1" u="sng" spc="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C</a:t>
            </a:r>
            <a:r>
              <a:rPr sz="1300" b="1" u="sng" spc="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C</a:t>
            </a:r>
            <a:r>
              <a:rPr sz="1300" b="1" u="sng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E</a:t>
            </a:r>
            <a:r>
              <a:rPr sz="1300" b="1" u="sng" spc="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S</a:t>
            </a:r>
            <a:r>
              <a:rPr sz="1300" b="1" u="sng" spc="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O</a:t>
            </a:r>
            <a:r>
              <a:rPr sz="1300" b="1" u="sng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 </a:t>
            </a:r>
            <a:r>
              <a:rPr sz="1300" b="1" u="sng" spc="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A</a:t>
            </a:r>
            <a:r>
              <a:rPr sz="1300" b="1" u="sng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L</a:t>
            </a:r>
            <a:r>
              <a:rPr sz="1300" b="1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 </a:t>
            </a:r>
            <a:r>
              <a:rPr sz="1300" b="1" u="sng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SI</a:t>
            </a:r>
            <a:r>
              <a:rPr sz="1300" b="1" u="sng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S</a:t>
            </a:r>
            <a:r>
              <a:rPr sz="1300" b="1" u="sng" spc="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T</a:t>
            </a:r>
            <a:r>
              <a:rPr sz="1300" b="1" u="sng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E</a:t>
            </a:r>
            <a:r>
              <a:rPr sz="1300" b="1" u="sng" spc="1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M</a:t>
            </a:r>
            <a:r>
              <a:rPr sz="1300" b="1" u="sng" spc="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3" action="ppaction://hlinksldjump"/>
              </a:rPr>
              <a:t>A</a:t>
            </a:r>
            <a:r>
              <a:rPr sz="1300" b="1" dirty="0">
                <a:latin typeface="Trebuchet MS"/>
                <a:cs typeface="Trebuchet MS"/>
              </a:rPr>
              <a:t>  </a:t>
            </a:r>
            <a:r>
              <a:rPr sz="1300" b="1" spc="-60" dirty="0">
                <a:latin typeface="Trebuchet MS"/>
                <a:cs typeface="Trebuchet MS"/>
              </a:rPr>
              <a:t> 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…………………………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375" dirty="0">
                <a:solidFill>
                  <a:srgbClr val="0F6F82"/>
                </a:solidFill>
                <a:latin typeface="Trebuchet MS"/>
                <a:cs typeface="Trebuchet MS"/>
              </a:rPr>
              <a:t>……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-13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r>
              <a:rPr sz="1400" b="1" spc="-14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r>
              <a:rPr sz="1400" b="1" spc="3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160" dirty="0">
                <a:solidFill>
                  <a:srgbClr val="0F6F82"/>
                </a:solidFill>
                <a:latin typeface="Trebuchet MS"/>
                <a:cs typeface="Trebuchet MS"/>
              </a:rPr>
              <a:t>…</a:t>
            </a:r>
            <a:r>
              <a:rPr sz="1400" b="1" spc="70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r>
              <a:rPr sz="1400" b="1" spc="-13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r>
              <a:rPr sz="1400" b="1" dirty="0">
                <a:solidFill>
                  <a:srgbClr val="0F6F82"/>
                </a:solidFill>
                <a:latin typeface="Trebuchet MS"/>
                <a:cs typeface="Trebuchet MS"/>
              </a:rPr>
              <a:t>  </a:t>
            </a:r>
            <a:r>
              <a:rPr sz="1400" b="1" spc="13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500" b="1" spc="-35" dirty="0">
                <a:solidFill>
                  <a:srgbClr val="EB7116"/>
                </a:solidFill>
                <a:latin typeface="Trebuchet MS"/>
                <a:cs typeface="Trebuchet MS"/>
              </a:rPr>
              <a:t>4  </a:t>
            </a:r>
            <a:r>
              <a:rPr sz="1300" b="1" u="sng" spc="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 action="ppaction://hlinksldjump"/>
              </a:rPr>
              <a:t>PAGINA </a:t>
            </a:r>
            <a:r>
              <a:rPr sz="1300" b="1" u="sng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 action="ppaction://hlinksldjump"/>
              </a:rPr>
              <a:t>PRINCIPAL</a:t>
            </a:r>
            <a:r>
              <a:rPr sz="1300" b="1" spc="105" dirty="0">
                <a:latin typeface="Trebuchet MS"/>
                <a:cs typeface="Trebuchet MS"/>
              </a:rPr>
              <a:t> </a:t>
            </a:r>
            <a:r>
              <a:rPr sz="1400" b="1" spc="370" dirty="0">
                <a:solidFill>
                  <a:srgbClr val="0F6F82"/>
                </a:solidFill>
                <a:latin typeface="Trebuchet MS"/>
                <a:cs typeface="Trebuchet MS"/>
              </a:rPr>
              <a:t>……………………………………………………………………………………………………………… </a:t>
            </a:r>
            <a:r>
              <a:rPr sz="1500" b="1" spc="-55" dirty="0">
                <a:solidFill>
                  <a:srgbClr val="EB7116"/>
                </a:solidFill>
                <a:latin typeface="Trebuchet MS"/>
                <a:cs typeface="Trebuchet MS"/>
              </a:rPr>
              <a:t>5 </a:t>
            </a:r>
            <a:r>
              <a:rPr sz="1500" b="1" spc="-50" dirty="0">
                <a:solidFill>
                  <a:srgbClr val="EB7116"/>
                </a:solidFill>
                <a:latin typeface="Trebuchet MS"/>
                <a:cs typeface="Trebuchet MS"/>
              </a:rPr>
              <a:t> </a:t>
            </a:r>
            <a:r>
              <a:rPr sz="1300" b="1" u="sng" spc="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 action="ppaction://hlinksldjump"/>
              </a:rPr>
              <a:t>MENU</a:t>
            </a:r>
            <a:r>
              <a:rPr sz="1300" b="1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 action="ppaction://hlinksldjump"/>
              </a:rPr>
              <a:t> </a:t>
            </a:r>
            <a:r>
              <a:rPr sz="1300" b="1" u="sng" spc="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 action="ppaction://hlinksldjump"/>
              </a:rPr>
              <a:t>–</a:t>
            </a:r>
            <a:r>
              <a:rPr sz="1300" b="1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 action="ppaction://hlinksldjump"/>
              </a:rPr>
              <a:t> </a:t>
            </a:r>
            <a:r>
              <a:rPr sz="1300" b="1" u="sng" spc="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 action="ppaction://hlinksldjump"/>
              </a:rPr>
              <a:t>GENERAL</a:t>
            </a:r>
            <a:r>
              <a:rPr sz="1300" b="1" spc="235" dirty="0">
                <a:latin typeface="Trebuchet MS"/>
                <a:cs typeface="Trebuchet MS"/>
              </a:rPr>
              <a:t> </a:t>
            </a:r>
            <a:r>
              <a:rPr sz="1400" b="1" spc="335" dirty="0">
                <a:solidFill>
                  <a:srgbClr val="0F6F82"/>
                </a:solidFill>
                <a:latin typeface="Trebuchet MS"/>
                <a:cs typeface="Trebuchet MS"/>
              </a:rPr>
              <a:t>…………………………………………………………………………………………………………….…..</a:t>
            </a:r>
            <a:r>
              <a:rPr lang="en-PE" sz="1400" b="1" spc="33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400" b="1" spc="60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EB7116"/>
                </a:solidFill>
                <a:latin typeface="Trebuchet MS"/>
                <a:cs typeface="Trebuchet MS"/>
              </a:rPr>
              <a:t>6</a:t>
            </a:r>
            <a:endParaRPr sz="1500" dirty="0">
              <a:latin typeface="Trebuchet MS"/>
              <a:cs typeface="Trebuchet MS"/>
            </a:endParaRP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 action="ppaction://hlinksldjump"/>
              </a:rPr>
              <a:t>Principal</a:t>
            </a:r>
            <a:endParaRPr lang="es-ES" sz="1300" b="1" u="sng" spc="-10" dirty="0">
              <a:uFill>
                <a:solidFill>
                  <a:srgbClr val="000000"/>
                </a:solidFill>
              </a:uFill>
              <a:latin typeface="Trebuchet MS"/>
              <a:cs typeface="Trebuchet MS"/>
            </a:endParaRP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lang="en-PE" sz="1300" b="1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lang="en-PE"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Nuevo Monitoreo</a:t>
            </a: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lang="en-PE" sz="1300" b="1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lang="en-PE"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Visualizar Proyecto</a:t>
            </a: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lang="en-PE" sz="1300" b="1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lang="en-PE"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Enviar Monitoreo</a:t>
            </a: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lang="en-PE" sz="1300" b="1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lang="en-PE"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Lista de Monitoreos</a:t>
            </a:r>
          </a:p>
          <a:p>
            <a:pPr marL="257810">
              <a:lnSpc>
                <a:spcPct val="100000"/>
              </a:lnSpc>
              <a:spcBef>
                <a:spcPts val="780"/>
              </a:spcBef>
            </a:pPr>
            <a:r>
              <a:rPr lang="en-PE" sz="1300" b="1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lang="es-ES" sz="13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Lista de Monitoreos por enviar</a:t>
            </a:r>
            <a:endParaRPr sz="1300" dirty="0">
              <a:latin typeface="Trebuchet MS"/>
              <a:cs typeface="Trebuchet MS"/>
            </a:endParaRPr>
          </a:p>
          <a:p>
            <a:pPr marL="257810">
              <a:lnSpc>
                <a:spcPct val="100000"/>
              </a:lnSpc>
              <a:spcBef>
                <a:spcPts val="790"/>
              </a:spcBef>
            </a:pPr>
            <a:r>
              <a:rPr sz="1300" b="1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 action="ppaction://hlinksldjump"/>
              </a:rPr>
              <a:t>Perfil</a:t>
            </a:r>
            <a:r>
              <a:rPr sz="1300" b="1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 action="ppaction://hlinksldjump"/>
              </a:rPr>
              <a:t> </a:t>
            </a:r>
            <a:r>
              <a:rPr sz="1300" b="1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 action="ppaction://hlinksldjump"/>
              </a:rPr>
              <a:t>de</a:t>
            </a:r>
            <a:r>
              <a:rPr sz="1300" b="1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 action="ppaction://hlinksldjump"/>
              </a:rPr>
              <a:t> </a:t>
            </a:r>
            <a:r>
              <a:rPr sz="1300" b="1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 action="ppaction://hlinksldjump"/>
              </a:rPr>
              <a:t>Usuario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744980" algn="l"/>
              </a:tabLst>
            </a:pPr>
            <a:r>
              <a:rPr sz="1300" b="1" u="sng" spc="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 action="ppaction://hlinksldjump"/>
              </a:rPr>
              <a:t>MENU</a:t>
            </a:r>
            <a:r>
              <a:rPr sz="1300" b="1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 action="ppaction://hlinksldjump"/>
              </a:rPr>
              <a:t> </a:t>
            </a:r>
            <a:r>
              <a:rPr sz="1300" b="1" u="sng" spc="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 action="ppaction://hlinksldjump"/>
              </a:rPr>
              <a:t>–</a:t>
            </a:r>
            <a:r>
              <a:rPr sz="1300" b="1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 action="ppaction://hlinksldjump"/>
              </a:rPr>
              <a:t> </a:t>
            </a:r>
            <a:r>
              <a:rPr sz="1300" b="1" u="sng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8" action="ppaction://hlinksldjump"/>
              </a:rPr>
              <a:t>REPORTES</a:t>
            </a:r>
            <a:r>
              <a:rPr sz="1300" b="1" spc="100" dirty="0">
                <a:latin typeface="Trebuchet MS"/>
                <a:cs typeface="Trebuchet MS"/>
              </a:rPr>
              <a:t>	</a:t>
            </a:r>
            <a:r>
              <a:rPr sz="1400" b="1" spc="370" dirty="0">
                <a:solidFill>
                  <a:srgbClr val="0F6F82"/>
                </a:solidFill>
                <a:latin typeface="Trebuchet MS"/>
                <a:cs typeface="Trebuchet MS"/>
              </a:rPr>
              <a:t>………………………………………………………………………………………………………………</a:t>
            </a:r>
            <a:r>
              <a:rPr sz="1400" b="1" spc="33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400" b="1" spc="-45" dirty="0">
                <a:solidFill>
                  <a:srgbClr val="EB7116"/>
                </a:solidFill>
                <a:latin typeface="Trebuchet MS"/>
                <a:cs typeface="Trebuchet MS"/>
              </a:rPr>
              <a:t>17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A41F653-492D-C501-A738-017ACA0D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8"/>
                </a:lnTo>
                <a:lnTo>
                  <a:pt x="54589" y="25728"/>
                </a:lnTo>
                <a:lnTo>
                  <a:pt x="25725" y="54595"/>
                </a:lnTo>
                <a:lnTo>
                  <a:pt x="6797" y="91201"/>
                </a:lnTo>
                <a:lnTo>
                  <a:pt x="0" y="133350"/>
                </a:lnTo>
                <a:lnTo>
                  <a:pt x="6797" y="175498"/>
                </a:lnTo>
                <a:lnTo>
                  <a:pt x="25725" y="212104"/>
                </a:lnTo>
                <a:lnTo>
                  <a:pt x="54589" y="240971"/>
                </a:lnTo>
                <a:lnTo>
                  <a:pt x="91196" y="259901"/>
                </a:lnTo>
                <a:lnTo>
                  <a:pt x="133350" y="266700"/>
                </a:lnTo>
                <a:lnTo>
                  <a:pt x="175503" y="259901"/>
                </a:lnTo>
                <a:lnTo>
                  <a:pt x="212110" y="240971"/>
                </a:lnTo>
                <a:lnTo>
                  <a:pt x="240974" y="212104"/>
                </a:lnTo>
                <a:lnTo>
                  <a:pt x="259902" y="175498"/>
                </a:lnTo>
                <a:lnTo>
                  <a:pt x="266700" y="133350"/>
                </a:lnTo>
                <a:lnTo>
                  <a:pt x="259902" y="91201"/>
                </a:lnTo>
                <a:lnTo>
                  <a:pt x="240974" y="54595"/>
                </a:lnTo>
                <a:lnTo>
                  <a:pt x="212110" y="25728"/>
                </a:lnTo>
                <a:lnTo>
                  <a:pt x="175503" y="6798"/>
                </a:lnTo>
                <a:lnTo>
                  <a:pt x="133350" y="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66445" y="741425"/>
            <a:ext cx="998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40" dirty="0">
                <a:solidFill>
                  <a:srgbClr val="0F6F82"/>
                </a:solidFill>
                <a:latin typeface="Trebuchet MS"/>
                <a:cs typeface="Trebuchet MS"/>
              </a:rPr>
              <a:t>INICIO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095" y="1232916"/>
            <a:ext cx="1460500" cy="0"/>
          </a:xfrm>
          <a:custGeom>
            <a:avLst/>
            <a:gdLst/>
            <a:ahLst/>
            <a:cxnLst/>
            <a:rect l="l" t="t" r="r" b="b"/>
            <a:pathLst>
              <a:path w="1460500">
                <a:moveTo>
                  <a:pt x="0" y="0"/>
                </a:moveTo>
                <a:lnTo>
                  <a:pt x="1459992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1" name="object 11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1225" y="1784984"/>
            <a:ext cx="107676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ingresar al aplicativo Actividades PAIS - deberá acceder mediante su dispositivo móvil.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396B70-58AE-45A5-4C3C-25BD9B0AE15B}"/>
              </a:ext>
            </a:extLst>
          </p:cNvPr>
          <p:cNvSpPr/>
          <p:nvPr/>
        </p:nvSpPr>
        <p:spPr>
          <a:xfrm>
            <a:off x="3122575" y="4876800"/>
            <a:ext cx="2286000" cy="484538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Registrarse en el app</a:t>
            </a: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895D2495-AD00-CBB7-3DED-BC477D4610EB}"/>
              </a:ext>
            </a:extLst>
          </p:cNvPr>
          <p:cNvSpPr txBox="1"/>
          <p:nvPr/>
        </p:nvSpPr>
        <p:spPr>
          <a:xfrm>
            <a:off x="3728342" y="3132352"/>
            <a:ext cx="42672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Desplegar el botón </a:t>
            </a: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REGISTRARSE EN EL APP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y completar el formulario de registro para posteriormente </a:t>
            </a: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Iniciar Sesión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6" name="Title 12">
            <a:extLst>
              <a:ext uri="{FF2B5EF4-FFF2-40B4-BE49-F238E27FC236}">
                <a16:creationId xmlns:a16="http://schemas.microsoft.com/office/drawing/2014/main" id="{F616CAFD-83D2-9210-216F-ED36C26FDF12}"/>
              </a:ext>
            </a:extLst>
          </p:cNvPr>
          <p:cNvSpPr txBox="1">
            <a:spLocks/>
          </p:cNvSpPr>
          <p:nvPr/>
        </p:nvSpPr>
        <p:spPr>
          <a:xfrm>
            <a:off x="9601199" y="97035"/>
            <a:ext cx="222808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D6F7FC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ES_tradnl" kern="0" spc="45"/>
              <a:t>Manual</a:t>
            </a:r>
            <a:r>
              <a:rPr lang="es-ES_tradnl" kern="0" spc="100"/>
              <a:t> </a:t>
            </a:r>
            <a:r>
              <a:rPr lang="es-ES_tradnl" kern="0" spc="25"/>
              <a:t>de</a:t>
            </a:r>
            <a:r>
              <a:rPr lang="es-ES_tradnl" kern="0" spc="100"/>
              <a:t> </a:t>
            </a:r>
            <a:r>
              <a:rPr lang="es-ES_tradnl" kern="0" spc="40"/>
              <a:t>Usuario</a:t>
            </a:r>
            <a:endParaRPr lang="es-ES_tradnl" kern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374F0E-F997-EFE5-C119-14E5525FC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5" y="2042395"/>
            <a:ext cx="2046485" cy="43378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115F7E-8B20-48FC-C926-37C49DB1B02E}"/>
              </a:ext>
            </a:extLst>
          </p:cNvPr>
          <p:cNvCxnSpPr>
            <a:cxnSpLocks/>
          </p:cNvCxnSpPr>
          <p:nvPr/>
        </p:nvCxnSpPr>
        <p:spPr>
          <a:xfrm>
            <a:off x="2209800" y="5119069"/>
            <a:ext cx="952500" cy="0"/>
          </a:xfrm>
          <a:prstGeom prst="straightConnector1">
            <a:avLst/>
          </a:prstGeom>
          <a:ln w="41275" cap="rnd">
            <a:prstDash val="dash"/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38A5BA4-A5C2-AB82-2BAE-C082F4B0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4" y="2042395"/>
            <a:ext cx="2046486" cy="4337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B714AD9-399A-A826-9F52-FEE7BDF50B4A}"/>
              </a:ext>
            </a:extLst>
          </p:cNvPr>
          <p:cNvSpPr txBox="1"/>
          <p:nvPr/>
        </p:nvSpPr>
        <p:spPr>
          <a:xfrm>
            <a:off x="450900" y="550874"/>
            <a:ext cx="304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9" dirty="0">
                <a:solidFill>
                  <a:srgbClr val="0F6F82"/>
                </a:solidFill>
                <a:latin typeface="Trebuchet MS"/>
                <a:cs typeface="Trebuchet MS"/>
              </a:rPr>
              <a:t>A</a:t>
            </a:r>
            <a:r>
              <a:rPr sz="2200" b="1" spc="285" dirty="0">
                <a:solidFill>
                  <a:srgbClr val="0F6F82"/>
                </a:solidFill>
                <a:latin typeface="Trebuchet MS"/>
                <a:cs typeface="Trebuchet MS"/>
              </a:rPr>
              <a:t>CC</a:t>
            </a:r>
            <a:r>
              <a:rPr sz="2200" b="1" spc="250" dirty="0">
                <a:solidFill>
                  <a:srgbClr val="0F6F82"/>
                </a:solidFill>
                <a:latin typeface="Trebuchet MS"/>
                <a:cs typeface="Trebuchet MS"/>
              </a:rPr>
              <a:t>E</a:t>
            </a:r>
            <a:r>
              <a:rPr sz="2200" b="1" spc="285" dirty="0">
                <a:solidFill>
                  <a:srgbClr val="0F6F82"/>
                </a:solidFill>
                <a:latin typeface="Trebuchet MS"/>
                <a:cs typeface="Trebuchet MS"/>
              </a:rPr>
              <a:t>SO</a:t>
            </a:r>
            <a:r>
              <a:rPr sz="2200" b="1" spc="-254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2200" b="1" spc="225" dirty="0">
                <a:solidFill>
                  <a:srgbClr val="0F6F82"/>
                </a:solidFill>
                <a:latin typeface="Trebuchet MS"/>
                <a:cs typeface="Trebuchet MS"/>
              </a:rPr>
              <a:t>AL</a:t>
            </a:r>
            <a:r>
              <a:rPr sz="2200" b="1" spc="-6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2200" b="1" spc="204" dirty="0">
                <a:solidFill>
                  <a:srgbClr val="0F6F82"/>
                </a:solidFill>
                <a:latin typeface="Trebuchet MS"/>
                <a:cs typeface="Trebuchet MS"/>
              </a:rPr>
              <a:t>S</a:t>
            </a:r>
            <a:r>
              <a:rPr sz="2200" b="1" spc="114" dirty="0">
                <a:solidFill>
                  <a:srgbClr val="0F6F82"/>
                </a:solidFill>
                <a:latin typeface="Trebuchet MS"/>
                <a:cs typeface="Trebuchet MS"/>
              </a:rPr>
              <a:t>I</a:t>
            </a:r>
            <a:r>
              <a:rPr sz="2200" b="1" spc="195" dirty="0">
                <a:solidFill>
                  <a:srgbClr val="0F6F82"/>
                </a:solidFill>
                <a:latin typeface="Trebuchet MS"/>
                <a:cs typeface="Trebuchet MS"/>
              </a:rPr>
              <a:t>S</a:t>
            </a:r>
            <a:r>
              <a:rPr sz="2200" b="1" spc="245" dirty="0">
                <a:solidFill>
                  <a:srgbClr val="0F6F82"/>
                </a:solidFill>
                <a:latin typeface="Trebuchet MS"/>
                <a:cs typeface="Trebuchet MS"/>
              </a:rPr>
              <a:t>T</a:t>
            </a:r>
            <a:r>
              <a:rPr sz="2200" b="1" spc="254" dirty="0">
                <a:solidFill>
                  <a:srgbClr val="0F6F82"/>
                </a:solidFill>
                <a:latin typeface="Trebuchet MS"/>
                <a:cs typeface="Trebuchet MS"/>
              </a:rPr>
              <a:t>EMA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07303FC-E7E0-4636-585D-04F109BC5F47}"/>
              </a:ext>
            </a:extLst>
          </p:cNvPr>
          <p:cNvSpPr/>
          <p:nvPr/>
        </p:nvSpPr>
        <p:spPr>
          <a:xfrm>
            <a:off x="371856" y="978408"/>
            <a:ext cx="3563620" cy="0"/>
          </a:xfrm>
          <a:custGeom>
            <a:avLst/>
            <a:gdLst/>
            <a:ahLst/>
            <a:cxnLst/>
            <a:rect l="l" t="t" r="r" b="b"/>
            <a:pathLst>
              <a:path w="3563620">
                <a:moveTo>
                  <a:pt x="0" y="0"/>
                </a:moveTo>
                <a:lnTo>
                  <a:pt x="3563111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223E4D88-5C1D-4635-5277-378FADBD9AF4}"/>
              </a:ext>
            </a:extLst>
          </p:cNvPr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A5F9E5F-E404-BF97-7DE0-99304162971F}"/>
                </a:ext>
              </a:extLst>
            </p:cNvPr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C7C2986-DF8D-4D32-A79E-CB6096AF91B8}"/>
                </a:ext>
              </a:extLst>
            </p:cNvPr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8731C22F-A83F-626D-B603-63D2C587FA18}"/>
              </a:ext>
            </a:extLst>
          </p:cNvPr>
          <p:cNvSpPr/>
          <p:nvPr/>
        </p:nvSpPr>
        <p:spPr>
          <a:xfrm>
            <a:off x="11562588" y="622706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8"/>
                </a:lnTo>
                <a:lnTo>
                  <a:pt x="54589" y="25728"/>
                </a:lnTo>
                <a:lnTo>
                  <a:pt x="25725" y="54595"/>
                </a:lnTo>
                <a:lnTo>
                  <a:pt x="6797" y="91201"/>
                </a:lnTo>
                <a:lnTo>
                  <a:pt x="0" y="133350"/>
                </a:lnTo>
                <a:lnTo>
                  <a:pt x="6797" y="175498"/>
                </a:lnTo>
                <a:lnTo>
                  <a:pt x="25725" y="212104"/>
                </a:lnTo>
                <a:lnTo>
                  <a:pt x="54589" y="240971"/>
                </a:lnTo>
                <a:lnTo>
                  <a:pt x="91196" y="259901"/>
                </a:lnTo>
                <a:lnTo>
                  <a:pt x="133350" y="266700"/>
                </a:lnTo>
                <a:lnTo>
                  <a:pt x="175503" y="259901"/>
                </a:lnTo>
                <a:lnTo>
                  <a:pt x="212110" y="240971"/>
                </a:lnTo>
                <a:lnTo>
                  <a:pt x="240974" y="212104"/>
                </a:lnTo>
                <a:lnTo>
                  <a:pt x="259902" y="175498"/>
                </a:lnTo>
                <a:lnTo>
                  <a:pt x="266700" y="133350"/>
                </a:lnTo>
                <a:lnTo>
                  <a:pt x="259902" y="91201"/>
                </a:lnTo>
                <a:lnTo>
                  <a:pt x="240974" y="54595"/>
                </a:lnTo>
                <a:lnTo>
                  <a:pt x="212110" y="25728"/>
                </a:lnTo>
                <a:lnTo>
                  <a:pt x="175503" y="6798"/>
                </a:lnTo>
                <a:lnTo>
                  <a:pt x="133350" y="0"/>
                </a:lnTo>
                <a:close/>
              </a:path>
            </a:pathLst>
          </a:custGeom>
          <a:solidFill>
            <a:srgbClr val="EFCD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13D0424B-9261-3FD8-B2E2-19DCD2339152}"/>
              </a:ext>
            </a:extLst>
          </p:cNvPr>
          <p:cNvSpPr txBox="1"/>
          <p:nvPr/>
        </p:nvSpPr>
        <p:spPr>
          <a:xfrm>
            <a:off x="5897879" y="2362200"/>
            <a:ext cx="30784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Recuerde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que si es la primera vez que ingresa al aplicativo este pedirá una reconfirmación de su contraseña.</a:t>
            </a: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2D785392-1EBE-E7E8-5EE0-54263438ADA1}"/>
              </a:ext>
            </a:extLst>
          </p:cNvPr>
          <p:cNvSpPr txBox="1"/>
          <p:nvPr/>
        </p:nvSpPr>
        <p:spPr>
          <a:xfrm>
            <a:off x="5883131" y="3581400"/>
            <a:ext cx="3078480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Ingrese su  </a:t>
            </a:r>
            <a:r>
              <a:rPr lang="es-ES" sz="1400" b="1" spc="-5" dirty="0">
                <a:solidFill>
                  <a:srgbClr val="63B1C1"/>
                </a:solidFill>
                <a:latin typeface="Trebuchet MS"/>
              </a:rPr>
              <a:t>documento de identidad (DNI) y contraseña 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para  iniciar sesión.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Finalmente, dar clic en </a:t>
            </a:r>
            <a:r>
              <a:rPr lang="es-ES" sz="1400" b="1" spc="-5" dirty="0">
                <a:solidFill>
                  <a:srgbClr val="63B1C1"/>
                </a:solidFill>
                <a:latin typeface="Trebuchet MS"/>
              </a:rPr>
              <a:t>Ingresar.</a:t>
            </a:r>
          </a:p>
        </p:txBody>
      </p:sp>
      <p:sp>
        <p:nvSpPr>
          <p:cNvPr id="26" name="Title 12">
            <a:extLst>
              <a:ext uri="{FF2B5EF4-FFF2-40B4-BE49-F238E27FC236}">
                <a16:creationId xmlns:a16="http://schemas.microsoft.com/office/drawing/2014/main" id="{27AEA285-6286-83A9-2B0B-CCDC05BE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B58CE5-7D67-22E0-7EE9-00AB2A185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41" y="1219200"/>
            <a:ext cx="2528426" cy="535939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75A0C0-1E86-CCE1-786C-E42B315124FD}"/>
              </a:ext>
            </a:extLst>
          </p:cNvPr>
          <p:cNvSpPr/>
          <p:nvPr/>
        </p:nvSpPr>
        <p:spPr>
          <a:xfrm>
            <a:off x="838200" y="3029286"/>
            <a:ext cx="2819400" cy="1311264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707777-2BB0-D907-485A-F525FF337179}"/>
              </a:ext>
            </a:extLst>
          </p:cNvPr>
          <p:cNvCxnSpPr>
            <a:cxnSpLocks/>
          </p:cNvCxnSpPr>
          <p:nvPr/>
        </p:nvCxnSpPr>
        <p:spPr>
          <a:xfrm>
            <a:off x="3935476" y="3714173"/>
            <a:ext cx="1560691" cy="0"/>
          </a:xfrm>
          <a:prstGeom prst="straightConnector1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B755D-D873-3B73-18FC-F206C2E9F979}"/>
              </a:ext>
            </a:extLst>
          </p:cNvPr>
          <p:cNvCxnSpPr>
            <a:cxnSpLocks/>
          </p:cNvCxnSpPr>
          <p:nvPr/>
        </p:nvCxnSpPr>
        <p:spPr>
          <a:xfrm>
            <a:off x="3200400" y="4648200"/>
            <a:ext cx="2295767" cy="0"/>
          </a:xfrm>
          <a:prstGeom prst="straightConnector1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74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D24CA32-8EC2-D995-3558-F43475E8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67155"/>
            <a:ext cx="2514600" cy="53300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0900" y="550874"/>
            <a:ext cx="2827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65" dirty="0">
                <a:solidFill>
                  <a:srgbClr val="0F6F82"/>
                </a:solidFill>
                <a:latin typeface="Trebuchet MS"/>
                <a:cs typeface="Trebuchet MS"/>
              </a:rPr>
              <a:t>PÁGINA</a:t>
            </a:r>
            <a:r>
              <a:rPr sz="2200" b="1" spc="-10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2200" b="1" spc="175" dirty="0">
                <a:solidFill>
                  <a:srgbClr val="0F6F82"/>
                </a:solidFill>
                <a:latin typeface="Trebuchet MS"/>
                <a:cs typeface="Trebuchet MS"/>
              </a:rPr>
              <a:t>PRINCIPAL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6686" y="1267155"/>
            <a:ext cx="1066482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Luego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 de</a:t>
            </a:r>
            <a:r>
              <a:rPr sz="1200" b="1" spc="-2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0F6F82"/>
                </a:solidFill>
                <a:latin typeface="Trebuchet MS"/>
                <a:cs typeface="Trebuchet MS"/>
              </a:rPr>
              <a:t>haber</a:t>
            </a:r>
            <a:r>
              <a:rPr sz="1200" b="1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ingresado</a:t>
            </a:r>
            <a:r>
              <a:rPr sz="1200" b="1" dirty="0">
                <a:solidFill>
                  <a:srgbClr val="0F6F82"/>
                </a:solidFill>
                <a:latin typeface="Trebuchet MS"/>
                <a:cs typeface="Trebuchet MS"/>
              </a:rPr>
              <a:t> con</a:t>
            </a:r>
            <a:r>
              <a:rPr sz="1200" b="1" spc="-2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0F6F82"/>
                </a:solidFill>
                <a:latin typeface="Trebuchet MS"/>
                <a:cs typeface="Trebuchet MS"/>
              </a:rPr>
              <a:t>su</a:t>
            </a:r>
            <a:r>
              <a:rPr sz="1200" b="1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63B1C1"/>
                </a:solidFill>
                <a:latin typeface="Trebuchet MS"/>
                <a:cs typeface="Trebuchet MS"/>
              </a:rPr>
              <a:t>usuario</a:t>
            </a:r>
            <a:r>
              <a:rPr sz="1400" b="1" spc="-40" dirty="0">
                <a:solidFill>
                  <a:srgbClr val="63B1C1"/>
                </a:solidFill>
                <a:latin typeface="Trebuchet MS"/>
                <a:cs typeface="Trebuchet MS"/>
              </a:rPr>
              <a:t> </a:t>
            </a:r>
            <a:r>
              <a:rPr sz="1400" b="1" spc="-35" dirty="0">
                <a:solidFill>
                  <a:srgbClr val="63B1C1"/>
                </a:solidFill>
                <a:latin typeface="Trebuchet MS"/>
                <a:cs typeface="Trebuchet MS"/>
              </a:rPr>
              <a:t>y</a:t>
            </a:r>
            <a:r>
              <a:rPr sz="1400" b="1" spc="-25" dirty="0">
                <a:solidFill>
                  <a:srgbClr val="63B1C1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63B1C1"/>
                </a:solidFill>
                <a:latin typeface="Trebuchet MS"/>
                <a:cs typeface="Trebuchet MS"/>
              </a:rPr>
              <a:t>contraseña</a:t>
            </a:r>
            <a:r>
              <a:rPr sz="1400" b="1" spc="-15" dirty="0">
                <a:solidFill>
                  <a:srgbClr val="0F6F82"/>
                </a:solidFill>
                <a:latin typeface="Trebuchet MS"/>
                <a:cs typeface="Trebuchet MS"/>
              </a:rPr>
              <a:t>,</a:t>
            </a:r>
            <a:r>
              <a:rPr sz="1400" b="1" spc="-22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0F6F82"/>
                </a:solidFill>
                <a:latin typeface="Trebuchet MS"/>
                <a:cs typeface="Trebuchet MS"/>
              </a:rPr>
              <a:t>podrá</a:t>
            </a:r>
            <a:r>
              <a:rPr sz="1200" b="1" spc="-1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visualizar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la</a:t>
            </a:r>
            <a:r>
              <a:rPr sz="1200" b="1" spc="-2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página</a:t>
            </a:r>
            <a:r>
              <a:rPr sz="1200" b="1" spc="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principal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del</a:t>
            </a:r>
            <a:r>
              <a:rPr sz="1200" b="1" spc="-10" dirty="0">
                <a:solidFill>
                  <a:srgbClr val="0F6F82"/>
                </a:solidFill>
                <a:latin typeface="Trebuchet MS"/>
                <a:cs typeface="Trebuchet MS"/>
              </a:rPr>
              <a:t> sistema,</a:t>
            </a:r>
            <a:r>
              <a:rPr sz="1200" b="1" spc="-15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donde</a:t>
            </a:r>
            <a:r>
              <a:rPr sz="1200" b="1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se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0F6F82"/>
                </a:solidFill>
                <a:latin typeface="Trebuchet MS"/>
                <a:cs typeface="Trebuchet MS"/>
              </a:rPr>
              <a:t>mostrarán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las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0F6F82"/>
                </a:solidFill>
                <a:latin typeface="Trebuchet MS"/>
                <a:cs typeface="Trebuchet MS"/>
              </a:rPr>
              <a:t>opciones</a:t>
            </a:r>
            <a:r>
              <a:rPr sz="1200" b="1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F6F82"/>
                </a:solidFill>
                <a:latin typeface="Trebuchet MS"/>
                <a:cs typeface="Trebuchet MS"/>
              </a:rPr>
              <a:t>necesarias</a:t>
            </a: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lang="es-ES"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de acuerdo a su rol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C7DA70-CC88-0000-530C-87F732B62C68}"/>
              </a:ext>
            </a:extLst>
          </p:cNvPr>
          <p:cNvCxnSpPr>
            <a:cxnSpLocks/>
          </p:cNvCxnSpPr>
          <p:nvPr/>
        </p:nvCxnSpPr>
        <p:spPr>
          <a:xfrm>
            <a:off x="5867400" y="3733800"/>
            <a:ext cx="1669003" cy="0"/>
          </a:xfrm>
          <a:prstGeom prst="straightConnector1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3B2BF0-46CF-30EE-C20C-AAC6EE1B5FD9}"/>
              </a:ext>
            </a:extLst>
          </p:cNvPr>
          <p:cNvSpPr/>
          <p:nvPr/>
        </p:nvSpPr>
        <p:spPr>
          <a:xfrm>
            <a:off x="7863293" y="2746015"/>
            <a:ext cx="2743200" cy="1987015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C1EC7072-D13F-2FE6-7734-B2ECEA478F92}"/>
              </a:ext>
            </a:extLst>
          </p:cNvPr>
          <p:cNvSpPr txBox="1"/>
          <p:nvPr/>
        </p:nvSpPr>
        <p:spPr>
          <a:xfrm>
            <a:off x="731520" y="2514600"/>
            <a:ext cx="3078480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Al seleccionar el mosaico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MONITOR PROY. TAMBO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, podrá  encontrar la lista de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PROYECTOS TAMBOS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CONSIDERACIONES:</a:t>
            </a: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- Cada vez que se inicialice el aplicativo móvil y siempre en cuando tenga acceso a internet, este descargara automáticamente nuevos proyectos que se hayan registrado en la base de datos central.</a:t>
            </a:r>
          </a:p>
        </p:txBody>
      </p:sp>
      <p:sp>
        <p:nvSpPr>
          <p:cNvPr id="35" name="Title 12">
            <a:extLst>
              <a:ext uri="{FF2B5EF4-FFF2-40B4-BE49-F238E27FC236}">
                <a16:creationId xmlns:a16="http://schemas.microsoft.com/office/drawing/2014/main" id="{19AB2E92-231B-CAC6-5CCD-1331513A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F0155E-46DF-3F59-B5E5-A63B9D46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543" y="2927350"/>
            <a:ext cx="229870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FE18768-88FC-DE74-7280-44BD3C2E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6" y="1560780"/>
            <a:ext cx="2286087" cy="4845722"/>
          </a:xfrm>
          <a:prstGeom prst="rect">
            <a:avLst/>
          </a:prstGeom>
        </p:spPr>
      </p:pic>
      <p:sp>
        <p:nvSpPr>
          <p:cNvPr id="20" name="object 15">
            <a:extLst>
              <a:ext uri="{FF2B5EF4-FFF2-40B4-BE49-F238E27FC236}">
                <a16:creationId xmlns:a16="http://schemas.microsoft.com/office/drawing/2014/main" id="{874AFB7E-8CA4-AFE6-DE6E-7AB0B4A5556E}"/>
              </a:ext>
            </a:extLst>
          </p:cNvPr>
          <p:cNvSpPr txBox="1"/>
          <p:nvPr/>
        </p:nvSpPr>
        <p:spPr>
          <a:xfrm>
            <a:off x="685800" y="2251074"/>
            <a:ext cx="3292437" cy="3985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-5" dirty="0">
              <a:solidFill>
                <a:srgbClr val="63B1C1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-5" dirty="0">
              <a:solidFill>
                <a:srgbClr val="63B1C1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200" b="1" spc="-5" dirty="0">
                <a:solidFill>
                  <a:srgbClr val="63B1C1"/>
                </a:solidFill>
                <a:latin typeface="Trebuchet MS"/>
              </a:rPr>
              <a:t>CONFIGURACIÓN: </a:t>
            </a:r>
            <a:r>
              <a:rPr lang="es-ES" sz="1100" b="1" spc="70" dirty="0">
                <a:solidFill>
                  <a:srgbClr val="0F6F82"/>
                </a:solidFill>
                <a:latin typeface="Trebuchet MS"/>
                <a:cs typeface="Trebuchet MS"/>
              </a:rPr>
              <a:t>en este menú podrá visualizar el detalle general de su usuario así como también acciones de sesión.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70" dirty="0">
              <a:solidFill>
                <a:srgbClr val="0F6F82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70" dirty="0">
              <a:solidFill>
                <a:srgbClr val="0F6F82"/>
              </a:solidFill>
              <a:latin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200" b="1" spc="-5" dirty="0">
                <a:solidFill>
                  <a:srgbClr val="63B1C1"/>
                </a:solidFill>
                <a:latin typeface="Trebuchet MS"/>
              </a:rPr>
              <a:t>LISTAR MONITOREOS POR ENVIAR: </a:t>
            </a:r>
            <a:r>
              <a:rPr lang="es-ES" sz="1100" b="1" spc="70" dirty="0">
                <a:solidFill>
                  <a:srgbClr val="0F6F82"/>
                </a:solidFill>
                <a:latin typeface="Trebuchet MS"/>
                <a:cs typeface="Trebuchet MS"/>
              </a:rPr>
              <a:t>en este menú podrá visualizar la lista de monitoreos listos para poder enviarse a la base de datos central (nube), para ello los monitoreos requieren que su estado sea </a:t>
            </a:r>
            <a:r>
              <a:rPr lang="es-ES" sz="1100" b="1" spc="-5" dirty="0">
                <a:solidFill>
                  <a:srgbClr val="63B1C1"/>
                </a:solidFill>
                <a:latin typeface="Trebuchet MS"/>
                <a:cs typeface="Trebuchet MS"/>
              </a:rPr>
              <a:t>POR ENVIAR.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70" dirty="0">
              <a:solidFill>
                <a:srgbClr val="0F6F82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70" dirty="0">
              <a:solidFill>
                <a:srgbClr val="0F6F82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200" b="1" spc="-5" dirty="0">
                <a:solidFill>
                  <a:srgbClr val="63B1C1"/>
                </a:solidFill>
                <a:latin typeface="Trebuchet MS"/>
              </a:rPr>
              <a:t>HOME: </a:t>
            </a:r>
            <a:r>
              <a:rPr lang="es-ES" sz="1100" b="1" spc="70" dirty="0">
                <a:solidFill>
                  <a:srgbClr val="0F6F82"/>
                </a:solidFill>
                <a:latin typeface="Trebuchet MS"/>
                <a:cs typeface="Trebuchet MS"/>
              </a:rPr>
              <a:t>Menú principal de</a:t>
            </a:r>
            <a:r>
              <a:rPr lang="es-ES" sz="1100" b="1" spc="-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lang="es-ES" sz="1200" b="1" spc="90" dirty="0">
                <a:solidFill>
                  <a:srgbClr val="63B1C1"/>
                </a:solidFill>
                <a:latin typeface="Trebuchet MS"/>
                <a:cs typeface="Trebuchet MS"/>
              </a:rPr>
              <a:t>MONITOR PROY. TAMBO,</a:t>
            </a:r>
            <a:r>
              <a:rPr lang="es-ES" sz="1200" b="1" spc="95" dirty="0">
                <a:solidFill>
                  <a:srgbClr val="63B1C1"/>
                </a:solidFill>
                <a:latin typeface="Trebuchet MS"/>
                <a:cs typeface="Trebuchet MS"/>
              </a:rPr>
              <a:t> </a:t>
            </a:r>
            <a:r>
              <a:rPr lang="es-ES" sz="1100" b="1" spc="5" dirty="0">
                <a:solidFill>
                  <a:srgbClr val="0F6F82"/>
                </a:solidFill>
                <a:latin typeface="Trebuchet MS"/>
                <a:cs typeface="Trebuchet MS"/>
              </a:rPr>
              <a:t>en la cual podrá </a:t>
            </a:r>
            <a:r>
              <a:rPr lang="es-ES" sz="1100" b="1" spc="10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lang="es-ES" sz="1100" b="1" dirty="0">
                <a:solidFill>
                  <a:srgbClr val="0F6F82"/>
                </a:solidFill>
                <a:latin typeface="Trebuchet MS"/>
                <a:cs typeface="Trebuchet MS"/>
              </a:rPr>
              <a:t>encontrar </a:t>
            </a:r>
            <a:r>
              <a:rPr lang="es-ES" sz="1100" b="1" spc="-15" dirty="0">
                <a:solidFill>
                  <a:srgbClr val="0F6F82"/>
                </a:solidFill>
                <a:latin typeface="Trebuchet MS"/>
                <a:cs typeface="Trebuchet MS"/>
              </a:rPr>
              <a:t>la </a:t>
            </a:r>
            <a:r>
              <a:rPr lang="es-ES" sz="1100" b="1" spc="-5" dirty="0">
                <a:solidFill>
                  <a:srgbClr val="0F6F82"/>
                </a:solidFill>
                <a:latin typeface="Trebuchet MS"/>
                <a:cs typeface="Trebuchet MS"/>
              </a:rPr>
              <a:t>lista de </a:t>
            </a:r>
            <a:r>
              <a:rPr lang="es-ES" sz="1200" b="1" spc="-5" dirty="0">
                <a:solidFill>
                  <a:srgbClr val="63B1C1"/>
                </a:solidFill>
                <a:latin typeface="Trebuchet MS"/>
                <a:cs typeface="Trebuchet MS"/>
              </a:rPr>
              <a:t>PROYECTOS TAMBOS </a:t>
            </a:r>
            <a:r>
              <a:rPr lang="es-ES"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asignados a su usuario.</a:t>
            </a:r>
            <a:endParaRPr lang="es-ES" sz="1200" b="1" spc="-5" dirty="0">
              <a:solidFill>
                <a:srgbClr val="63B1C1"/>
              </a:solidFill>
              <a:latin typeface="Trebuchet MS"/>
              <a:cs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200" b="1" spc="-5" dirty="0">
              <a:solidFill>
                <a:srgbClr val="63B1C1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200" b="1" spc="-5" dirty="0">
              <a:solidFill>
                <a:srgbClr val="63B1C1"/>
              </a:solidFill>
              <a:latin typeface="Trebuchet MS"/>
            </a:endParaRP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sz="1100" b="1" spc="-10" dirty="0">
              <a:solidFill>
                <a:srgbClr val="0F6F82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rebuchet MS"/>
              <a:cs typeface="Trebuchet MS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33B5CEC-68C6-919E-5E45-C2073907E207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4430565" y="4580106"/>
            <a:ext cx="581751" cy="1327540"/>
          </a:xfrm>
          <a:prstGeom prst="bentConnector2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C1178AD-519D-02C1-C977-DC5136967189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4455555" y="2497713"/>
            <a:ext cx="2639150" cy="3434924"/>
          </a:xfrm>
          <a:prstGeom prst="bentConnector2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B072BAFD-C7A4-9768-13C7-4C8B17B58A09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4417763" y="3526107"/>
            <a:ext cx="1648550" cy="2368735"/>
          </a:xfrm>
          <a:prstGeom prst="bentConnector2">
            <a:avLst/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19BC0E-3888-4EB1-4617-8D5235317A51}"/>
              </a:ext>
            </a:extLst>
          </p:cNvPr>
          <p:cNvSpPr/>
          <p:nvPr/>
        </p:nvSpPr>
        <p:spPr>
          <a:xfrm>
            <a:off x="5080410" y="5534751"/>
            <a:ext cx="609600" cy="665297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D3B8207-A96D-0C36-FBA1-F2BB4BAF2C94}"/>
              </a:ext>
            </a:extLst>
          </p:cNvPr>
          <p:cNvSpPr/>
          <p:nvPr/>
        </p:nvSpPr>
        <p:spPr>
          <a:xfrm>
            <a:off x="6121605" y="5534750"/>
            <a:ext cx="609600" cy="665297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A0C2A8-4C52-E4DF-94F8-504D3788D397}"/>
              </a:ext>
            </a:extLst>
          </p:cNvPr>
          <p:cNvGrpSpPr/>
          <p:nvPr/>
        </p:nvGrpSpPr>
        <p:grpSpPr>
          <a:xfrm>
            <a:off x="4689334" y="5193926"/>
            <a:ext cx="3523543" cy="1212576"/>
            <a:chOff x="4689334" y="5193926"/>
            <a:chExt cx="3523543" cy="1212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7134ED-81A9-8395-951A-4EB449491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48" t="-309" r="3415"/>
            <a:stretch/>
          </p:blipFill>
          <p:spPr>
            <a:xfrm>
              <a:off x="4689334" y="5656163"/>
              <a:ext cx="3523543" cy="75033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065010-8401-C344-176E-BBCE9979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2667" y="5193926"/>
              <a:ext cx="488985" cy="488985"/>
            </a:xfrm>
            <a:prstGeom prst="rect">
              <a:avLst/>
            </a:prstGeom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64EAF05-D3CA-D5C8-8A7E-910E10D12712}"/>
              </a:ext>
            </a:extLst>
          </p:cNvPr>
          <p:cNvSpPr/>
          <p:nvPr/>
        </p:nvSpPr>
        <p:spPr>
          <a:xfrm>
            <a:off x="7187792" y="5534750"/>
            <a:ext cx="609600" cy="665297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6923657C-D686-7173-E0F0-775000CC16DA}"/>
              </a:ext>
            </a:extLst>
          </p:cNvPr>
          <p:cNvSpPr txBox="1"/>
          <p:nvPr/>
        </p:nvSpPr>
        <p:spPr>
          <a:xfrm>
            <a:off x="716686" y="1267155"/>
            <a:ext cx="106648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"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Luego de haber ingresado a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MONITOR PROY. TAMBO</a:t>
            </a:r>
            <a:r>
              <a:rPr lang="es-ES"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, encontrará las lista de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PROYECTOS TAMBOS</a:t>
            </a:r>
            <a:r>
              <a:rPr lang="es-ES"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, donde podrá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</a:rPr>
              <a:t>visualizar, modificar y añadir nuevos registros de monitoreo</a:t>
            </a:r>
            <a:r>
              <a:rPr lang="es-ES"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  a los proyectos asignados a su usuario, además de visualizar el porcentaje de avance de cada proyecto</a:t>
            </a:r>
            <a:r>
              <a:rPr sz="1200" b="1" spc="-20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2" name="Title 12">
            <a:extLst>
              <a:ext uri="{FF2B5EF4-FFF2-40B4-BE49-F238E27FC236}">
                <a16:creationId xmlns:a16="http://schemas.microsoft.com/office/drawing/2014/main" id="{6C9C7D7A-9D99-61B1-6923-10039EC1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6" y="1267155"/>
            <a:ext cx="1087818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Adicionalmente, el aplicativo móvil cuenta con un un Sub-Menú desplegable en la cual se puede encontrar otras opciones del sistema de 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  <a:cs typeface="Trebuchet MS"/>
              </a:rPr>
              <a:t>MONITOR PROY. TAMBO</a:t>
            </a:r>
            <a:r>
              <a:rPr lang="es-ES" sz="1400" b="1" spc="10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E18768-88FC-DE74-7280-44BD3C2E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6" y="1560780"/>
            <a:ext cx="2286087" cy="4845722"/>
          </a:xfrm>
          <a:prstGeom prst="rect">
            <a:avLst/>
          </a:prstGeom>
        </p:spPr>
      </p:pic>
      <p:sp>
        <p:nvSpPr>
          <p:cNvPr id="20" name="object 15">
            <a:extLst>
              <a:ext uri="{FF2B5EF4-FFF2-40B4-BE49-F238E27FC236}">
                <a16:creationId xmlns:a16="http://schemas.microsoft.com/office/drawing/2014/main" id="{874AFB7E-8CA4-AFE6-DE6E-7AB0B4A5556E}"/>
              </a:ext>
            </a:extLst>
          </p:cNvPr>
          <p:cNvSpPr txBox="1"/>
          <p:nvPr/>
        </p:nvSpPr>
        <p:spPr>
          <a:xfrm>
            <a:off x="685800" y="2251074"/>
            <a:ext cx="4267200" cy="4021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NUEVO MONITOREO: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podrá registrar un monitoreo de un proyecto que no esté asignado a su usuario para lo cual es necesario completar los campos del formulario.</a:t>
            </a:r>
          </a:p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OTROS MONITOREOS: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la interfaz mostrara la lista de monitoreos creados cuyos proyectos no estén asignado a su usuario.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REPORTE: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la interfaz mostrara un reporte de proyectos a su vez podrá tener las opciones predeterminadas para poder </a:t>
            </a: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generar y exportar el reporte en formato PDF.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90" dirty="0">
              <a:solidFill>
                <a:srgbClr val="63B1C1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SINCRONIZAR: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permite al usuario descargar nuevamente los proyectos de forma manual, para ello se requiere una conexión a internet.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  <a:p>
            <a:pPr marL="34290" marR="17145" algn="just"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ELIMINAR DATA: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permite al usuario eliminar todos los registros de monitoreo almacenados en la base de datos local siempre y cuando su estado sea </a:t>
            </a:r>
            <a:r>
              <a:rPr lang="es-ES" sz="1100" b="1" spc="90" dirty="0">
                <a:solidFill>
                  <a:srgbClr val="63B1C1"/>
                </a:solidFill>
                <a:latin typeface="Trebuchet MS"/>
                <a:cs typeface="Trebuchet MS"/>
              </a:rPr>
              <a:t>ENVIADO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, se requiere una conexión a internet.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1022D78-CFFE-FF65-149B-E8BFA379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11" y="1560780"/>
            <a:ext cx="2286087" cy="484572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C7C5CD-5B7F-A62D-FDF8-FBD26ADF0BCD}"/>
              </a:ext>
            </a:extLst>
          </p:cNvPr>
          <p:cNvSpPr/>
          <p:nvPr/>
        </p:nvSpPr>
        <p:spPr>
          <a:xfrm>
            <a:off x="10515599" y="5486400"/>
            <a:ext cx="649753" cy="665297"/>
          </a:xfrm>
          <a:prstGeom prst="roundRect">
            <a:avLst/>
          </a:prstGeom>
          <a:noFill/>
          <a:ln w="41275" cap="rnd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0746F8B6-1D1B-6D81-966C-5872FA3A61BF}"/>
              </a:ext>
            </a:extLst>
          </p:cNvPr>
          <p:cNvCxnSpPr>
            <a:cxnSpLocks/>
            <a:stCxn id="2" idx="1"/>
            <a:endCxn id="57" idx="3"/>
          </p:cNvCxnSpPr>
          <p:nvPr/>
        </p:nvCxnSpPr>
        <p:spPr>
          <a:xfrm rot="10800000">
            <a:off x="8092299" y="3983643"/>
            <a:ext cx="2423301" cy="1835407"/>
          </a:xfrm>
          <a:prstGeom prst="bentConnector3">
            <a:avLst>
              <a:gd name="adj1" fmla="val 71910"/>
            </a:avLst>
          </a:prstGeom>
          <a:ln w="41275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F36254B-92F3-82F9-ECA0-9C5846C6B835}"/>
              </a:ext>
            </a:extLst>
          </p:cNvPr>
          <p:cNvCxnSpPr>
            <a:cxnSpLocks/>
          </p:cNvCxnSpPr>
          <p:nvPr/>
        </p:nvCxnSpPr>
        <p:spPr>
          <a:xfrm rot="10800000">
            <a:off x="5029201" y="2514600"/>
            <a:ext cx="1981200" cy="1905000"/>
          </a:xfrm>
          <a:prstGeom prst="bentConnector3">
            <a:avLst>
              <a:gd name="adj1" fmla="val 5335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3579D1D-75EE-AE3E-CDFA-3C571E000EDB}"/>
              </a:ext>
            </a:extLst>
          </p:cNvPr>
          <p:cNvCxnSpPr>
            <a:cxnSpLocks/>
          </p:cNvCxnSpPr>
          <p:nvPr/>
        </p:nvCxnSpPr>
        <p:spPr>
          <a:xfrm rot="10800000">
            <a:off x="5044255" y="3309381"/>
            <a:ext cx="1981200" cy="1403844"/>
          </a:xfrm>
          <a:prstGeom prst="bentConnector3">
            <a:avLst>
              <a:gd name="adj1" fmla="val 17742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3E0B726-A7E9-EDA8-0485-FA029D71ADA7}"/>
              </a:ext>
            </a:extLst>
          </p:cNvPr>
          <p:cNvCxnSpPr>
            <a:cxnSpLocks/>
          </p:cNvCxnSpPr>
          <p:nvPr/>
        </p:nvCxnSpPr>
        <p:spPr>
          <a:xfrm rot="10800000">
            <a:off x="5029201" y="4027280"/>
            <a:ext cx="2286002" cy="962664"/>
          </a:xfrm>
          <a:prstGeom prst="bentConnector3">
            <a:avLst>
              <a:gd name="adj1" fmla="val 37527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236A913-522B-C3BD-3DE3-5B89E761A44F}"/>
              </a:ext>
            </a:extLst>
          </p:cNvPr>
          <p:cNvCxnSpPr>
            <a:cxnSpLocks/>
          </p:cNvCxnSpPr>
          <p:nvPr/>
        </p:nvCxnSpPr>
        <p:spPr>
          <a:xfrm rot="10800000">
            <a:off x="5034423" y="4856385"/>
            <a:ext cx="2205835" cy="357997"/>
          </a:xfrm>
          <a:prstGeom prst="bentConnector3">
            <a:avLst>
              <a:gd name="adj1" fmla="val 45097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D52F0AC-61F8-BED8-9397-378AC1D4EE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2" y="5459415"/>
            <a:ext cx="2120111" cy="168431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2">
            <a:extLst>
              <a:ext uri="{FF2B5EF4-FFF2-40B4-BE49-F238E27FC236}">
                <a16:creationId xmlns:a16="http://schemas.microsoft.com/office/drawing/2014/main" id="{6801A299-226D-9A1E-78BD-713C4D10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287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6" y="1267155"/>
            <a:ext cx="1087818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Acciones adicionales del aplicativo móvil.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874AFB7E-8CA4-AFE6-DE6E-7AB0B4A5556E}"/>
              </a:ext>
            </a:extLst>
          </p:cNvPr>
          <p:cNvSpPr txBox="1"/>
          <p:nvPr/>
        </p:nvSpPr>
        <p:spPr>
          <a:xfrm>
            <a:off x="685800" y="2391822"/>
            <a:ext cx="328366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BOTÓN NAVEGACIÓN ATRÁZ: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acción el aplicativo navegara a una pantalla anterior.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5C91C-7F56-AE14-706D-72FF06BE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72" y="1591780"/>
            <a:ext cx="2272628" cy="48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C753E-091F-AC4E-1562-0C471FD3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07" y="2949304"/>
            <a:ext cx="1526517" cy="330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E1C184C-BD1A-01CD-1407-8F0E90CAAFE2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851695" y="2269299"/>
            <a:ext cx="2921966" cy="262295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BBE1CF-2C87-9814-C555-BAC816BC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661" y="3675611"/>
            <a:ext cx="647700" cy="64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29F7C-C4B5-C541-0B06-AD59C5737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661" y="1945450"/>
            <a:ext cx="647700" cy="64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E2F9117-D4C0-232F-C80F-D9A1FBDF58D9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 flipV="1">
            <a:off x="7437825" y="3999460"/>
            <a:ext cx="335837" cy="604161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FE385A9-2FB2-46B5-47FA-6624E8E24FA7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4724401" y="3999460"/>
            <a:ext cx="1186906" cy="604162"/>
          </a:xfrm>
          <a:prstGeom prst="bentConnector3">
            <a:avLst>
              <a:gd name="adj1" fmla="val 50000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15">
            <a:extLst>
              <a:ext uri="{FF2B5EF4-FFF2-40B4-BE49-F238E27FC236}">
                <a16:creationId xmlns:a16="http://schemas.microsoft.com/office/drawing/2014/main" id="{C7D09386-4FB3-7701-AAD6-67EB46180063}"/>
              </a:ext>
            </a:extLst>
          </p:cNvPr>
          <p:cNvSpPr txBox="1"/>
          <p:nvPr/>
        </p:nvSpPr>
        <p:spPr>
          <a:xfrm>
            <a:off x="671051" y="3733800"/>
            <a:ext cx="329841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BOTÓN BUSCADOR: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acción el aplicativo permitirá la búsqueda de registros de la lista que desea visualizar.</a:t>
            </a:r>
          </a:p>
        </p:txBody>
      </p:sp>
      <p:sp>
        <p:nvSpPr>
          <p:cNvPr id="31" name="Title 12">
            <a:extLst>
              <a:ext uri="{FF2B5EF4-FFF2-40B4-BE49-F238E27FC236}">
                <a16:creationId xmlns:a16="http://schemas.microsoft.com/office/drawing/2014/main" id="{AC63D15D-0C07-E866-7D57-C8D2D749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7804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50900" y="550874"/>
            <a:ext cx="1420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F6F82"/>
                </a:solidFill>
                <a:latin typeface="Trebuchet MS"/>
                <a:cs typeface="Trebuchet MS"/>
              </a:rPr>
              <a:t>GENERAL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" y="986027"/>
            <a:ext cx="3537585" cy="0"/>
          </a:xfrm>
          <a:custGeom>
            <a:avLst/>
            <a:gdLst/>
            <a:ahLst/>
            <a:cxnLst/>
            <a:rect l="l" t="t" r="r" b="b"/>
            <a:pathLst>
              <a:path w="3537585">
                <a:moveTo>
                  <a:pt x="0" y="0"/>
                </a:moveTo>
                <a:lnTo>
                  <a:pt x="3537204" y="0"/>
                </a:lnTo>
              </a:path>
            </a:pathLst>
          </a:custGeom>
          <a:ln w="54864">
            <a:solidFill>
              <a:srgbClr val="EFCD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76359" y="0"/>
            <a:ext cx="3215640" cy="986155"/>
            <a:chOff x="8976359" y="0"/>
            <a:chExt cx="3215640" cy="986155"/>
          </a:xfrm>
        </p:grpSpPr>
        <p:sp>
          <p:nvSpPr>
            <p:cNvPr id="12" name="object 12"/>
            <p:cNvSpPr/>
            <p:nvPr/>
          </p:nvSpPr>
          <p:spPr>
            <a:xfrm>
              <a:off x="8976359" y="0"/>
              <a:ext cx="3215640" cy="986155"/>
            </a:xfrm>
            <a:custGeom>
              <a:avLst/>
              <a:gdLst/>
              <a:ahLst/>
              <a:cxnLst/>
              <a:rect l="l" t="t" r="r" b="b"/>
              <a:pathLst>
                <a:path w="3215640" h="986155">
                  <a:moveTo>
                    <a:pt x="2740152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501396" y="986027"/>
                  </a:lnTo>
                  <a:lnTo>
                    <a:pt x="3215639" y="986027"/>
                  </a:lnTo>
                  <a:lnTo>
                    <a:pt x="3215639" y="47548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D1F9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4207" y="0"/>
              <a:ext cx="2908300" cy="809625"/>
            </a:xfrm>
            <a:custGeom>
              <a:avLst/>
              <a:gdLst/>
              <a:ahLst/>
              <a:cxnLst/>
              <a:rect l="l" t="t" r="r" b="b"/>
              <a:pathLst>
                <a:path w="2908300" h="809625">
                  <a:moveTo>
                    <a:pt x="252907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9194" y="809244"/>
                  </a:lnTo>
                  <a:lnTo>
                    <a:pt x="2907792" y="809244"/>
                  </a:lnTo>
                  <a:lnTo>
                    <a:pt x="2907792" y="378714"/>
                  </a:lnTo>
                  <a:lnTo>
                    <a:pt x="2529078" y="0"/>
                  </a:lnTo>
                  <a:close/>
                </a:path>
              </a:pathLst>
            </a:custGeom>
            <a:solidFill>
              <a:srgbClr val="0F6F8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686" y="1796225"/>
            <a:ext cx="1087818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s-ES" sz="1200" b="1" spc="15" dirty="0">
                <a:solidFill>
                  <a:srgbClr val="0F6F82"/>
                </a:solidFill>
                <a:latin typeface="Trebuchet MS"/>
                <a:cs typeface="Trebuchet MS"/>
              </a:rPr>
              <a:t>Los proyectos asignados a su usuario se mostrarán en forma de recuadros, con el nombre del proyecto como título, estado del proyecto, código CUI, indicador del avance del proyecto en barra de progreso circular </a:t>
            </a:r>
            <a:r>
              <a:rPr sz="1200" b="1" spc="-5" dirty="0">
                <a:solidFill>
                  <a:srgbClr val="0F6F82"/>
                </a:solidFill>
                <a:latin typeface="Trebuchet MS"/>
                <a:cs typeface="Trebuchet MS"/>
              </a:rPr>
              <a:t> </a:t>
            </a:r>
            <a:r>
              <a:rPr lang="es-ES" sz="1400" b="1" spc="90" dirty="0">
                <a:solidFill>
                  <a:srgbClr val="63B1C1"/>
                </a:solidFill>
                <a:latin typeface="Trebuchet MS"/>
                <a:cs typeface="Trebuchet MS"/>
              </a:rPr>
              <a:t>MONITOR PROY. TAMBO</a:t>
            </a:r>
            <a:r>
              <a:rPr lang="es-ES" sz="1400" b="1" spc="105" dirty="0">
                <a:solidFill>
                  <a:srgbClr val="0F6F82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E18768-88FC-DE74-7280-44BD3C2E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48" y="1799427"/>
            <a:ext cx="2286087" cy="4845722"/>
          </a:xfrm>
          <a:prstGeom prst="rect">
            <a:avLst/>
          </a:prstGeom>
        </p:spPr>
      </p:pic>
      <p:sp>
        <p:nvSpPr>
          <p:cNvPr id="20" name="object 15">
            <a:extLst>
              <a:ext uri="{FF2B5EF4-FFF2-40B4-BE49-F238E27FC236}">
                <a16:creationId xmlns:a16="http://schemas.microsoft.com/office/drawing/2014/main" id="{874AFB7E-8CA4-AFE6-DE6E-7AB0B4A5556E}"/>
              </a:ext>
            </a:extLst>
          </p:cNvPr>
          <p:cNvSpPr txBox="1"/>
          <p:nvPr/>
        </p:nvSpPr>
        <p:spPr>
          <a:xfrm>
            <a:off x="685800" y="2633166"/>
            <a:ext cx="4267200" cy="872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NUEVO MONITOREO: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podrá registrar un monitoreo de un proyecto que esté asignado a su usuario para lo cual es necesario completar los campos del formulario.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C7C5CD-5B7F-A62D-FDF8-FBD26ADF0BCD}"/>
              </a:ext>
            </a:extLst>
          </p:cNvPr>
          <p:cNvSpPr/>
          <p:nvPr/>
        </p:nvSpPr>
        <p:spPr>
          <a:xfrm>
            <a:off x="8976358" y="2763703"/>
            <a:ext cx="2381953" cy="665297"/>
          </a:xfrm>
          <a:prstGeom prst="roundRect">
            <a:avLst/>
          </a:prstGeom>
          <a:noFill/>
          <a:ln w="41275" cap="rnd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F36254B-92F3-82F9-ECA0-9C5846C6B835}"/>
              </a:ext>
            </a:extLst>
          </p:cNvPr>
          <p:cNvCxnSpPr>
            <a:cxnSpLocks/>
            <a:stCxn id="27" idx="2"/>
            <a:endCxn id="20" idx="3"/>
          </p:cNvCxnSpPr>
          <p:nvPr/>
        </p:nvCxnSpPr>
        <p:spPr>
          <a:xfrm rot="5400000" flipH="1">
            <a:off x="5264432" y="2757751"/>
            <a:ext cx="736752" cy="1359616"/>
          </a:xfrm>
          <a:prstGeom prst="bentConnector4">
            <a:avLst>
              <a:gd name="adj1" fmla="val -16348"/>
              <a:gd name="adj2" fmla="val 57966"/>
            </a:avLst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7">
            <a:extLst>
              <a:ext uri="{FF2B5EF4-FFF2-40B4-BE49-F238E27FC236}">
                <a16:creationId xmlns:a16="http://schemas.microsoft.com/office/drawing/2014/main" id="{19FE80AE-A325-EFD7-2E8A-31D9631403EE}"/>
              </a:ext>
            </a:extLst>
          </p:cNvPr>
          <p:cNvSpPr txBox="1"/>
          <p:nvPr/>
        </p:nvSpPr>
        <p:spPr>
          <a:xfrm>
            <a:off x="668527" y="1282064"/>
            <a:ext cx="484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E19F4A"/>
                </a:solidFill>
                <a:latin typeface="Trebuchet MS"/>
                <a:cs typeface="Trebuchet MS"/>
              </a:rPr>
              <a:t>Principal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94A90-74E7-5013-DBE7-E2E36298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510535"/>
            <a:ext cx="2866569" cy="994665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1672392-6EF8-D6B2-234A-802D2D08D5EF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16200000" flipV="1">
            <a:off x="8698142" y="1294509"/>
            <a:ext cx="253168" cy="2685219"/>
          </a:xfrm>
          <a:prstGeom prst="bentConnector3">
            <a:avLst>
              <a:gd name="adj1" fmla="val 190296"/>
            </a:avLst>
          </a:prstGeom>
          <a:ln w="41275" cap="rnd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3FEF4E-05E4-2033-C1EF-17746BC5D7F9}"/>
              </a:ext>
            </a:extLst>
          </p:cNvPr>
          <p:cNvSpPr/>
          <p:nvPr/>
        </p:nvSpPr>
        <p:spPr>
          <a:xfrm>
            <a:off x="6096000" y="308437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A24C286-A46A-01A5-2E09-D613E4E1D72B}"/>
              </a:ext>
            </a:extLst>
          </p:cNvPr>
          <p:cNvSpPr/>
          <p:nvPr/>
        </p:nvSpPr>
        <p:spPr>
          <a:xfrm>
            <a:off x="6562265" y="308437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AB2866-DF14-715D-396A-AFF888DCB46E}"/>
              </a:ext>
            </a:extLst>
          </p:cNvPr>
          <p:cNvSpPr/>
          <p:nvPr/>
        </p:nvSpPr>
        <p:spPr>
          <a:xfrm>
            <a:off x="7028756" y="308437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2B8371-CDF2-79DF-3447-D3723952A045}"/>
              </a:ext>
            </a:extLst>
          </p:cNvPr>
          <p:cNvSpPr/>
          <p:nvPr/>
        </p:nvSpPr>
        <p:spPr>
          <a:xfrm>
            <a:off x="8482168" y="2495069"/>
            <a:ext cx="433232" cy="721556"/>
          </a:xfrm>
          <a:prstGeom prst="roundRect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79B885C-A61B-CCE6-7365-2283C16ED921}"/>
              </a:ext>
            </a:extLst>
          </p:cNvPr>
          <p:cNvCxnSpPr>
            <a:cxnSpLocks/>
            <a:stCxn id="32" idx="2"/>
            <a:endCxn id="52" idx="3"/>
          </p:cNvCxnSpPr>
          <p:nvPr/>
        </p:nvCxnSpPr>
        <p:spPr>
          <a:xfrm rot="5400000">
            <a:off x="5646124" y="2522683"/>
            <a:ext cx="2358719" cy="3746602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21F2833-815E-FDD8-206C-DB62D5122C0E}"/>
              </a:ext>
            </a:extLst>
          </p:cNvPr>
          <p:cNvCxnSpPr>
            <a:cxnSpLocks/>
            <a:stCxn id="28" idx="2"/>
            <a:endCxn id="48" idx="3"/>
          </p:cNvCxnSpPr>
          <p:nvPr/>
        </p:nvCxnSpPr>
        <p:spPr>
          <a:xfrm rot="5400000">
            <a:off x="5764215" y="2994311"/>
            <a:ext cx="203043" cy="1826290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B3767C0-76A7-8E75-9CED-91610D08310B}"/>
              </a:ext>
            </a:extLst>
          </p:cNvPr>
          <p:cNvCxnSpPr>
            <a:cxnSpLocks/>
            <a:stCxn id="29" idx="2"/>
            <a:endCxn id="50" idx="3"/>
          </p:cNvCxnSpPr>
          <p:nvPr/>
        </p:nvCxnSpPr>
        <p:spPr>
          <a:xfrm rot="5400000">
            <a:off x="5616256" y="3141861"/>
            <a:ext cx="965043" cy="2293190"/>
          </a:xfrm>
          <a:prstGeom prst="bentConnector2">
            <a:avLst/>
          </a:prstGeom>
          <a:ln w="25400" cap="rnd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15">
            <a:extLst>
              <a:ext uri="{FF2B5EF4-FFF2-40B4-BE49-F238E27FC236}">
                <a16:creationId xmlns:a16="http://schemas.microsoft.com/office/drawing/2014/main" id="{99B6291C-0634-DD70-1A10-D308FC0BA3E0}"/>
              </a:ext>
            </a:extLst>
          </p:cNvPr>
          <p:cNvSpPr txBox="1"/>
          <p:nvPr/>
        </p:nvSpPr>
        <p:spPr>
          <a:xfrm>
            <a:off x="685391" y="3657600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VISUALIZAR PROYECTO: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se podrá visualizar todos los datos del proyecto seleccionado.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DCDE3C6E-9E6E-73F7-5F8B-5B010918A6AD}"/>
              </a:ext>
            </a:extLst>
          </p:cNvPr>
          <p:cNvSpPr txBox="1"/>
          <p:nvPr/>
        </p:nvSpPr>
        <p:spPr>
          <a:xfrm>
            <a:off x="684982" y="4419600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ENVIAR MONITOREOS: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se mostrará la lista de todos los monitoreos del proyecto que tenga el estado “POR ENVIAR”.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9F3874FD-D7FE-C1E1-3A78-B83437BE3968}"/>
              </a:ext>
            </a:extLst>
          </p:cNvPr>
          <p:cNvSpPr txBox="1"/>
          <p:nvPr/>
        </p:nvSpPr>
        <p:spPr>
          <a:xfrm>
            <a:off x="684982" y="5223966"/>
            <a:ext cx="42672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17145" algn="just">
              <a:lnSpc>
                <a:spcPct val="100000"/>
              </a:lnSpc>
              <a:spcBef>
                <a:spcPts val="100"/>
              </a:spcBef>
            </a:pPr>
            <a:r>
              <a:rPr lang="es-ES" sz="1100" b="1" spc="90" dirty="0">
                <a:solidFill>
                  <a:srgbClr val="63B1C1"/>
                </a:solidFill>
                <a:latin typeface="Trebuchet MS"/>
              </a:rPr>
              <a:t>LISTA DE MONITOREOS:</a:t>
            </a:r>
            <a:r>
              <a:rPr lang="es-ES" sz="1100" b="1" spc="15" dirty="0">
                <a:solidFill>
                  <a:srgbClr val="0F6F82"/>
                </a:solidFill>
                <a:latin typeface="Trebuchet MS"/>
                <a:cs typeface="Trebuchet MS"/>
              </a:rPr>
              <a:t> Al hacer click en esta opción abrirá otra interfaz donde se mostrará la lista de todos los monitoreos asociados al proyecto seleccionado.</a:t>
            </a:r>
          </a:p>
          <a:p>
            <a:pPr marL="34290" marR="17145" algn="just">
              <a:spcBef>
                <a:spcPts val="100"/>
              </a:spcBef>
            </a:pPr>
            <a:endParaRPr lang="es-ES" sz="1100" b="1" spc="15" dirty="0">
              <a:solidFill>
                <a:srgbClr val="0F6F82"/>
              </a:solidFill>
              <a:latin typeface="Trebuchet MS"/>
              <a:cs typeface="Trebuchet MS"/>
            </a:endParaRPr>
          </a:p>
        </p:txBody>
      </p:sp>
      <p:sp>
        <p:nvSpPr>
          <p:cNvPr id="59" name="Title 12">
            <a:extLst>
              <a:ext uri="{FF2B5EF4-FFF2-40B4-BE49-F238E27FC236}">
                <a16:creationId xmlns:a16="http://schemas.microsoft.com/office/drawing/2014/main" id="{9DCC236D-B159-C7B2-6246-C3B0AA2D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9" y="97035"/>
            <a:ext cx="2228089" cy="615553"/>
          </a:xfrm>
        </p:spPr>
        <p:txBody>
          <a:bodyPr/>
          <a:lstStyle/>
          <a:p>
            <a:pPr algn="ctr"/>
            <a:r>
              <a:rPr lang="es-ES_tradnl" spc="45" dirty="0"/>
              <a:t>Manual</a:t>
            </a:r>
            <a:r>
              <a:rPr lang="es-ES_tradnl" spc="100" dirty="0"/>
              <a:t> </a:t>
            </a:r>
            <a:r>
              <a:rPr lang="es-ES_tradnl" spc="25" dirty="0"/>
              <a:t>de</a:t>
            </a:r>
            <a:r>
              <a:rPr lang="es-ES_tradnl" spc="100" dirty="0"/>
              <a:t> </a:t>
            </a:r>
            <a:r>
              <a:rPr lang="es-ES_tradnl" spc="40" dirty="0"/>
              <a:t>Usuario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1059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1564</Words>
  <Application>Microsoft Macintosh PowerPoint</Application>
  <PresentationFormat>Widescreen</PresentationFormat>
  <Paragraphs>172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Trebuchet MS</vt:lpstr>
      <vt:lpstr>Office Theme</vt:lpstr>
      <vt:lpstr>MANUAL DE USUARIO</vt:lpstr>
      <vt:lpstr>Manual de Usuario</vt:lpstr>
      <vt:lpstr>PowerPoint Presentation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PARA EL USO DEL SISTEMA  MESA DE PARTES VIRTUAL DE LA MDL</dc:title>
  <dc:creator>Brenda_Technology</dc:creator>
  <cp:lastModifiedBy>Elvis Percy Garcia Tincopa</cp:lastModifiedBy>
  <cp:revision>57</cp:revision>
  <dcterms:created xsi:type="dcterms:W3CDTF">2022-11-19T18:08:51Z</dcterms:created>
  <dcterms:modified xsi:type="dcterms:W3CDTF">2022-11-20T06:49:28Z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2022-11-19T00:00:00Z</vt:filetime>
  </property>
</Properties>
</file>